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59" r:id="rId4"/>
    <p:sldId id="262" r:id="rId5"/>
    <p:sldId id="342" r:id="rId6"/>
    <p:sldId id="266" r:id="rId7"/>
    <p:sldId id="267" r:id="rId8"/>
    <p:sldId id="344" r:id="rId9"/>
    <p:sldId id="346" r:id="rId10"/>
    <p:sldId id="347" r:id="rId11"/>
    <p:sldId id="343" r:id="rId12"/>
    <p:sldId id="348" r:id="rId13"/>
    <p:sldId id="349" r:id="rId14"/>
    <p:sldId id="350" r:id="rId15"/>
    <p:sldId id="351" r:id="rId16"/>
    <p:sldId id="352" r:id="rId17"/>
    <p:sldId id="345" r:id="rId18"/>
    <p:sldId id="361" r:id="rId19"/>
    <p:sldId id="353" r:id="rId20"/>
    <p:sldId id="354" r:id="rId21"/>
    <p:sldId id="359" r:id="rId22"/>
    <p:sldId id="371" r:id="rId23"/>
    <p:sldId id="358" r:id="rId24"/>
    <p:sldId id="355" r:id="rId25"/>
    <p:sldId id="362" r:id="rId26"/>
    <p:sldId id="365" r:id="rId27"/>
    <p:sldId id="369" r:id="rId28"/>
    <p:sldId id="364" r:id="rId29"/>
    <p:sldId id="360" r:id="rId30"/>
    <p:sldId id="363" r:id="rId31"/>
    <p:sldId id="374" r:id="rId32"/>
    <p:sldId id="376" r:id="rId33"/>
    <p:sldId id="373" r:id="rId34"/>
    <p:sldId id="375" r:id="rId35"/>
    <p:sldId id="356" r:id="rId36"/>
    <p:sldId id="367" r:id="rId37"/>
    <p:sldId id="370" r:id="rId38"/>
    <p:sldId id="357" r:id="rId39"/>
    <p:sldId id="366" r:id="rId40"/>
    <p:sldId id="368" r:id="rId41"/>
    <p:sldId id="372" r:id="rId42"/>
    <p:sldId id="377" r:id="rId43"/>
    <p:sldId id="32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056-3035-43F1-AFE1-E75D9E0F720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A0CD4-661C-4C85-944C-C708DBDB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5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3182-668D-0D6B-F689-BC711584E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F67B1-D031-77EE-9B5B-D83D10201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CDABB-BFB2-3F35-E642-98E59948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35E5-B1F7-4416-A4FD-0C20AB8506F0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A3396-4663-1E77-8F1C-82233A50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08826-B6A8-7ED5-9C3C-26E8131D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4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48A3-9E67-31EE-0598-CCC3C0D9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601A1-FF50-936F-B838-517034810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CDBD4-5E55-64F0-DF7B-CBD6C6C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138B-513C-41B9-B5C9-C2ADFB322E19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8DFE-4641-947E-3A9D-4F37CAAE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672A-1C15-93F0-0674-5995FEBF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6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985B8-DDB1-41F0-7D88-A7A552E20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5881B-B41E-BDBA-D00C-18010AFF4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4497-FA78-7B24-41E3-2B3C8137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AED4-DA22-408B-8478-BDD8943955AC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4A6B6-6084-6AC6-AE8F-9C8D6577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B9C1-F139-172D-7230-2ACB5E90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5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CA5E-B653-3FC1-FC83-F969C08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4622-15C0-5EFA-608B-6FA06421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9A8FB-A115-0979-7F8E-C5F7858F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21F15-CD9B-42E6-92B3-88381DE11314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EE051-C28B-5E36-3C4D-3722DFD9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1FE27-2B2C-5BB2-B338-A597B0E1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1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F8A1-3CEB-C9C9-0625-E3F95B15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F4B3D-C081-EB08-F7FC-C8AE2B4B1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06F73-94A0-D48D-2727-E39DAFC91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78-16AA-4E3C-8034-4EB0B63B53A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FB64D-C096-5FAC-07FB-7049AC0D4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8A069-0CF5-0FE3-4136-922FC196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6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70E4-A763-028D-D615-CEA40B3A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AD8E-FDAF-B1B5-EC4A-59338A98D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2C8B6-D4BB-76C1-9CA2-971E92144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277AC-4482-70EA-9D32-4BECF146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D8FF-385C-4EFA-9329-F75AE2B3A632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C21E3-9A68-F8C3-82B7-9B398B2F3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CB129-0F8A-1DFC-F90B-D2EF940F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3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5AD9-F5DA-395E-6C57-DE378FBC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BC07B-60F2-D211-8983-1DF728E2B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2B984-30B4-9BCA-41E6-7396DD15E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23230-8817-5F9E-3A63-071A8C996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A6DE2-4473-9603-8757-9CA8B6B3F0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E67101-1A77-9F4A-F72F-87B3B046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095E-8542-4279-BC9B-509E614FD9AC}" type="datetime1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71535-2A29-D30A-5B5F-AA9BF9BA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03D3-1FEC-1B21-FEDB-8A98F0D2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A0EB-C0E8-DD6C-F5FA-5D369301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DE7F6-4C7E-74B4-FEC9-EE31E099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73B4-41F1-49A5-B7B9-971D333A6379}" type="datetime1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03136-F8EB-99AF-633F-A250E2C1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E91A-B8EC-5EA6-1F9B-548D3B0C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2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36405-7B21-9FC2-0F19-A5169295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8E85-3060-496B-8F96-B7645591749B}" type="datetime1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C9DCF-ADF8-F2E6-0FC6-A3D9D59A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A33A6-24CF-CBB9-56FB-BADFE3FD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3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945F-CC86-68C6-6A6D-198DBE7E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B19C9-BF7E-BE29-4450-0F4E1E806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3EAAE-4304-30C5-48AB-3B960D7D5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DF727-32C5-E38D-7F52-3AD195A3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A261-894D-44A5-BF6A-69B109C0754E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3C7F0-D58C-41DC-A6A1-7714F34ED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5A202-92AB-F72A-AA89-56BC0130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6472-3AD9-94F5-88D0-EE07C49A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E98E3-0D10-0278-4BE4-B16E2B191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A6B5C-C6B1-81DF-C4C3-77B9A905E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EF2B6-5933-A5BB-CFF2-1A308E41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8A-A024-4478-8210-DD4E24F2216B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18369-D83C-10A6-2259-A2641950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26DD4-F655-2F7F-CEBC-5D8C764D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1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92B06-89FC-FB8A-87B7-1F43891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66AF5-37A5-0AC3-44F8-750BC5E32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EC1A4-2993-B152-18A7-1B889E4AE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4906-64A4-4004-85D1-428DD080D3F3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0041A-1CFA-7540-6FA9-DB2D1F4D4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E8311-D98D-76BF-DBB0-E8EC5E88F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51653-B10C-43A4-835D-7EC1EF46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7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farm.pcibex.net/p/dPxkVB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7D72B0-3557-9766-FD19-538D8112BD6F}"/>
              </a:ext>
            </a:extLst>
          </p:cNvPr>
          <p:cNvSpPr txBox="1"/>
          <p:nvPr/>
        </p:nvSpPr>
        <p:spPr>
          <a:xfrm>
            <a:off x="1158240" y="2321004"/>
            <a:ext cx="25095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Seaford" panose="00000500000000000000" pitchFamily="2" charset="0"/>
              </a:rPr>
              <a:t>Hi!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56A9E8-22F6-9B5B-6D72-43A438DD96B7}"/>
              </a:ext>
            </a:extLst>
          </p:cNvPr>
          <p:cNvSpPr txBox="1"/>
          <p:nvPr/>
        </p:nvSpPr>
        <p:spPr>
          <a:xfrm>
            <a:off x="4310514" y="342477"/>
            <a:ext cx="725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eaford" panose="00000500000000000000" pitchFamily="2" charset="0"/>
              </a:rPr>
              <a:t>I’m John R. Starr</a:t>
            </a:r>
          </a:p>
        </p:txBody>
      </p:sp>
      <p:pic>
        <p:nvPicPr>
          <p:cNvPr id="5" name="Picture 4" descr="A person posing for a picture in front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93330E6B-7DA0-063C-6AD3-B6ECC1555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5651"/>
            <a:ext cx="3683267" cy="4604084"/>
          </a:xfrm>
          <a:prstGeom prst="rect">
            <a:avLst/>
          </a:prstGeom>
          <a:effectLst>
            <a:reflection stA="45000" endPos="3000" dist="50800" dir="5400000" sy="-100000" algn="bl" rotWithShape="0"/>
            <a:softEdge rad="127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7A2BF-3439-D8E8-86CD-FEE0F6DD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E59B6E-2C03-FD6B-4E5A-79664822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6" descr="What Does LGBTQIA+ Stand For? — Shrimp Teeth">
            <a:extLst>
              <a:ext uri="{FF2B5EF4-FFF2-40B4-BE49-F238E27FC236}">
                <a16:creationId xmlns:a16="http://schemas.microsoft.com/office/drawing/2014/main" id="{A8E751E3-53F4-9046-FEE2-B3E39AD5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11" y="1750484"/>
            <a:ext cx="4570802" cy="31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le head side view with brains - Free medical icons">
            <a:extLst>
              <a:ext uri="{FF2B5EF4-FFF2-40B4-BE49-F238E27FC236}">
                <a16:creationId xmlns:a16="http://schemas.microsoft.com/office/drawing/2014/main" id="{6E84E810-4F22-7F2C-C14B-06E0D68B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0" y="1939037"/>
            <a:ext cx="3307729" cy="33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lobe - Free education icons">
            <a:extLst>
              <a:ext uri="{FF2B5EF4-FFF2-40B4-BE49-F238E27FC236}">
                <a16:creationId xmlns:a16="http://schemas.microsoft.com/office/drawing/2014/main" id="{E5E69874-7D09-A119-587C-A389C6E0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99" y="1143599"/>
            <a:ext cx="4570802" cy="45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oogly Eyes Icon - Free PNG &amp; SVG 4215546 - Noun Project">
            <a:extLst>
              <a:ext uri="{FF2B5EF4-FFF2-40B4-BE49-F238E27FC236}">
                <a16:creationId xmlns:a16="http://schemas.microsoft.com/office/drawing/2014/main" id="{DB953161-0E77-34FF-80C6-BB1DF954B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72" y="2427474"/>
            <a:ext cx="1770367" cy="177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72791-51C5-00D4-3ADD-3694AEB04B70}"/>
              </a:ext>
            </a:extLst>
          </p:cNvPr>
          <p:cNvSpPr txBox="1"/>
          <p:nvPr/>
        </p:nvSpPr>
        <p:spPr>
          <a:xfrm rot="21121022">
            <a:off x="4514822" y="808861"/>
            <a:ext cx="3162357" cy="707886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Seaford" panose="00000500000000000000" pitchFamily="2" charset="0"/>
              </a:rPr>
              <a:t>But how do we bridge </a:t>
            </a:r>
            <a:br>
              <a:rPr lang="en-US" sz="2000" dirty="0">
                <a:solidFill>
                  <a:schemeClr val="bg2"/>
                </a:solidFill>
                <a:latin typeface="Seaford" panose="00000500000000000000" pitchFamily="2" charset="0"/>
              </a:rPr>
            </a:br>
            <a:r>
              <a:rPr lang="en-US" sz="2000" dirty="0">
                <a:solidFill>
                  <a:schemeClr val="bg2"/>
                </a:solidFill>
                <a:latin typeface="Seaford" panose="00000500000000000000" pitchFamily="2" charset="0"/>
              </a:rPr>
              <a:t>this gap of understanding?</a:t>
            </a:r>
          </a:p>
        </p:txBody>
      </p:sp>
      <p:pic>
        <p:nvPicPr>
          <p:cNvPr id="3074" name="Picture 2" descr="Stack of books - Free education icons">
            <a:extLst>
              <a:ext uri="{FF2B5EF4-FFF2-40B4-BE49-F238E27FC236}">
                <a16:creationId xmlns:a16="http://schemas.microsoft.com/office/drawing/2014/main" id="{23F7237B-506D-8B6B-D477-65066D53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0" y="1732910"/>
            <a:ext cx="3124345" cy="31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D0F79-3E7B-7B31-A2C3-E73751218E6F}"/>
              </a:ext>
            </a:extLst>
          </p:cNvPr>
          <p:cNvSpPr txBox="1"/>
          <p:nvPr/>
        </p:nvSpPr>
        <p:spPr>
          <a:xfrm>
            <a:off x="1079723" y="4807083"/>
            <a:ext cx="3956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aford" panose="00000500000000000000" pitchFamily="2" charset="0"/>
              </a:rPr>
              <a:t>Sometimes, we’re good with sources!</a:t>
            </a:r>
          </a:p>
        </p:txBody>
      </p:sp>
      <p:pic>
        <p:nvPicPr>
          <p:cNvPr id="3076" name="Picture 4" descr="Self-Serve Data Tools | Office of Research">
            <a:extLst>
              <a:ext uri="{FF2B5EF4-FFF2-40B4-BE49-F238E27FC236}">
                <a16:creationId xmlns:a16="http://schemas.microsoft.com/office/drawing/2014/main" id="{D3B51F31-943A-6E28-0102-DB683130A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822" y="1278498"/>
            <a:ext cx="4847779" cy="3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4EE87-19F0-F954-50FE-FBF7600FEFA6}"/>
              </a:ext>
            </a:extLst>
          </p:cNvPr>
          <p:cNvSpPr txBox="1"/>
          <p:nvPr/>
        </p:nvSpPr>
        <p:spPr>
          <a:xfrm>
            <a:off x="6661217" y="4461936"/>
            <a:ext cx="4570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aford" panose="00000500000000000000" pitchFamily="2" charset="0"/>
              </a:rPr>
              <a:t>But other times, we need to collect data to answer our questions!</a:t>
            </a:r>
          </a:p>
        </p:txBody>
      </p:sp>
    </p:spTree>
    <p:extLst>
      <p:ext uri="{BB962C8B-B14F-4D97-AF65-F5344CB8AC3E}">
        <p14:creationId xmlns:p14="http://schemas.microsoft.com/office/powerpoint/2010/main" val="284588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CE60-4788-B69A-F71B-121CF1E3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7766" y="1570938"/>
            <a:ext cx="12542807" cy="2387600"/>
          </a:xfrm>
        </p:spPr>
        <p:txBody>
          <a:bodyPr>
            <a:normAutofit/>
          </a:bodyPr>
          <a:lstStyle/>
          <a:p>
            <a:r>
              <a:rPr lang="en-US" sz="5400" dirty="0"/>
              <a:t>2. What kinds of experiments are there?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9C6F-C894-76CB-A5C3-841092A4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1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Axes* of 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DB3C-863D-9ED3-580E-AE0132BD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Quantitative or qualitative (or both?)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Exploratory or confirmatory (or both??)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Naturalistic or laboratory (probably not both??)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510D0-EED8-ADF5-861A-FE4DE5FEE4C5}"/>
              </a:ext>
            </a:extLst>
          </p:cNvPr>
          <p:cNvSpPr txBox="1"/>
          <p:nvPr/>
        </p:nvSpPr>
        <p:spPr>
          <a:xfrm>
            <a:off x="177799" y="6404173"/>
            <a:ext cx="9742111" cy="317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aford" panose="00000500000000000000" pitchFamily="2" charset="0"/>
              </a:rPr>
              <a:t>*Well, </a:t>
            </a:r>
            <a:r>
              <a:rPr lang="en-US" sz="1400" i="1" dirty="0">
                <a:latin typeface="Seaford" panose="00000500000000000000" pitchFamily="2" charset="0"/>
              </a:rPr>
              <a:t>a few</a:t>
            </a:r>
            <a:r>
              <a:rPr lang="en-US" sz="1400" dirty="0">
                <a:latin typeface="Seaford" panose="00000500000000000000" pitchFamily="2" charset="0"/>
              </a:rPr>
              <a:t> of them – this is certainly not all of them. These are the ones that matter most to you right now.</a:t>
            </a:r>
          </a:p>
        </p:txBody>
      </p:sp>
      <p:pic>
        <p:nvPicPr>
          <p:cNvPr id="4098" name="Picture 2" descr="Cartesian coordinates - Math Insight">
            <a:extLst>
              <a:ext uri="{FF2B5EF4-FFF2-40B4-BE49-F238E27FC236}">
                <a16:creationId xmlns:a16="http://schemas.microsoft.com/office/drawing/2014/main" id="{E8774151-3251-BEDF-1217-9B5AAC9B9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80299"/>
            <a:ext cx="3285226" cy="32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11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980B-CC00-022C-9F62-FE533FA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Quantitative or qualitative?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E712E-B698-1BCA-5CF4-4D7C96A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6E3A0-4FAD-FBB3-97F6-54D302EE1C9F}"/>
              </a:ext>
            </a:extLst>
          </p:cNvPr>
          <p:cNvSpPr txBox="1"/>
          <p:nvPr/>
        </p:nvSpPr>
        <p:spPr>
          <a:xfrm>
            <a:off x="1125752" y="5033286"/>
            <a:ext cx="395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QUANTITATIVE</a:t>
            </a:r>
            <a:r>
              <a:rPr lang="en-US" sz="2400" dirty="0">
                <a:latin typeface="Seaford" panose="00000500000000000000" pitchFamily="2" charset="0"/>
              </a:rPr>
              <a:t> work mostly focuses on numbers (or countable statistics)!</a:t>
            </a:r>
          </a:p>
        </p:txBody>
      </p:sp>
      <p:pic>
        <p:nvPicPr>
          <p:cNvPr id="11" name="Picture 4" descr="Self-Serve Data Tools | Office of Research">
            <a:extLst>
              <a:ext uri="{FF2B5EF4-FFF2-40B4-BE49-F238E27FC236}">
                <a16:creationId xmlns:a16="http://schemas.microsoft.com/office/drawing/2014/main" id="{99EA261E-8086-6991-6ACC-65344E3B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0074"/>
            <a:ext cx="4847779" cy="36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tack of books - Free education icons">
            <a:extLst>
              <a:ext uri="{FF2B5EF4-FFF2-40B4-BE49-F238E27FC236}">
                <a16:creationId xmlns:a16="http://schemas.microsoft.com/office/drawing/2014/main" id="{21719A5B-3429-84BC-3791-C8F613BE3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25" y="2008261"/>
            <a:ext cx="3124345" cy="31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erson posing for a picture in front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2C87DD75-5FCB-7DEC-6188-42E7349B8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t="45584"/>
          <a:stretch/>
        </p:blipFill>
        <p:spPr>
          <a:xfrm rot="20217080">
            <a:off x="9321692" y="1893588"/>
            <a:ext cx="1857834" cy="2008566"/>
          </a:xfrm>
          <a:prstGeom prst="rect">
            <a:avLst/>
          </a:prstGeom>
          <a:effectLst>
            <a:reflection stA="45000" endPos="3000" dist="50800" dir="5400000" sy="-100000" algn="bl" rotWithShape="0"/>
            <a:softEdge rad="12700"/>
          </a:effectLst>
        </p:spPr>
      </p:pic>
      <p:pic>
        <p:nvPicPr>
          <p:cNvPr id="16" name="Picture 8" descr="google eyes blackandwhite freetoedit sticker by @ktdidnot">
            <a:extLst>
              <a:ext uri="{FF2B5EF4-FFF2-40B4-BE49-F238E27FC236}">
                <a16:creationId xmlns:a16="http://schemas.microsoft.com/office/drawing/2014/main" id="{012A7FD3-0D31-20DF-B680-8CC4DDA54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3449">
            <a:off x="10003799" y="2259103"/>
            <a:ext cx="384258" cy="1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F466AD-21D4-E74F-727F-7C93C48C6891}"/>
              </a:ext>
            </a:extLst>
          </p:cNvPr>
          <p:cNvSpPr txBox="1"/>
          <p:nvPr/>
        </p:nvSpPr>
        <p:spPr>
          <a:xfrm>
            <a:off x="7024527" y="5093234"/>
            <a:ext cx="395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QUALITATIVE</a:t>
            </a:r>
            <a:r>
              <a:rPr lang="en-US" sz="2400" dirty="0">
                <a:latin typeface="Seaford" panose="00000500000000000000" pitchFamily="2" charset="0"/>
              </a:rPr>
              <a:t> work mostly focuses on non-numerical information!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3185E-C2D2-1FE6-F11F-BAB973B0E4A2}"/>
              </a:ext>
            </a:extLst>
          </p:cNvPr>
          <p:cNvSpPr txBox="1"/>
          <p:nvPr/>
        </p:nvSpPr>
        <p:spPr>
          <a:xfrm rot="21121022">
            <a:off x="445797" y="1713946"/>
            <a:ext cx="3162357" cy="1015663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aford" panose="00000500000000000000" pitchFamily="2" charset="0"/>
              </a:rPr>
              <a:t>Experiments, statistical analyses, demographic information, etc.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C87ECB-2E69-79BB-C759-64223D787789}"/>
              </a:ext>
            </a:extLst>
          </p:cNvPr>
          <p:cNvSpPr txBox="1"/>
          <p:nvPr/>
        </p:nvSpPr>
        <p:spPr>
          <a:xfrm rot="21121022">
            <a:off x="6082047" y="3578334"/>
            <a:ext cx="3162357" cy="707886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aford" panose="00000500000000000000" pitchFamily="2" charset="0"/>
              </a:rPr>
              <a:t>Case studies, interviews, observations, etc.</a:t>
            </a:r>
          </a:p>
        </p:txBody>
      </p:sp>
    </p:spTree>
    <p:extLst>
      <p:ext uri="{BB962C8B-B14F-4D97-AF65-F5344CB8AC3E}">
        <p14:creationId xmlns:p14="http://schemas.microsoft.com/office/powerpoint/2010/main" val="339693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980B-CC00-022C-9F62-FE533FA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Exploratory or confirmatory?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E712E-B698-1BCA-5CF4-4D7C96A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BF1A7E-DFAD-BC58-EB1C-66E57D52F6B2}"/>
              </a:ext>
            </a:extLst>
          </p:cNvPr>
          <p:cNvCxnSpPr/>
          <p:nvPr/>
        </p:nvCxnSpPr>
        <p:spPr>
          <a:xfrm>
            <a:off x="2343509" y="3933645"/>
            <a:ext cx="750498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7AE83F8-66AE-D5F3-C53D-18C4CAC4AA43}"/>
              </a:ext>
            </a:extLst>
          </p:cNvPr>
          <p:cNvSpPr/>
          <p:nvPr/>
        </p:nvSpPr>
        <p:spPr>
          <a:xfrm>
            <a:off x="1968260" y="3590745"/>
            <a:ext cx="750498" cy="685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7AC64A-51C8-D637-844A-55C52774A9AF}"/>
              </a:ext>
            </a:extLst>
          </p:cNvPr>
          <p:cNvSpPr/>
          <p:nvPr/>
        </p:nvSpPr>
        <p:spPr>
          <a:xfrm>
            <a:off x="9473242" y="3590745"/>
            <a:ext cx="750498" cy="685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9B342-CC68-9CD5-95C4-63CDCC53DCD3}"/>
              </a:ext>
            </a:extLst>
          </p:cNvPr>
          <p:cNvSpPr txBox="1"/>
          <p:nvPr/>
        </p:nvSpPr>
        <p:spPr>
          <a:xfrm>
            <a:off x="176846" y="2589750"/>
            <a:ext cx="4586372" cy="83099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aford" panose="00000500000000000000" pitchFamily="2" charset="0"/>
              </a:rPr>
              <a:t>“I’m not so sure how things will turn out, but we could see…”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446016-84D5-5FB0-129E-68889129B508}"/>
              </a:ext>
            </a:extLst>
          </p:cNvPr>
          <p:cNvSpPr txBox="1"/>
          <p:nvPr/>
        </p:nvSpPr>
        <p:spPr>
          <a:xfrm>
            <a:off x="7670711" y="2588298"/>
            <a:ext cx="3956256" cy="83099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aford" panose="00000500000000000000" pitchFamily="2" charset="0"/>
              </a:rPr>
              <a:t>“Given prior work, we should see X, Y, and Z…”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789E56C-57B8-36C6-EF7D-1A10B936254F}"/>
              </a:ext>
            </a:extLst>
          </p:cNvPr>
          <p:cNvSpPr/>
          <p:nvPr/>
        </p:nvSpPr>
        <p:spPr>
          <a:xfrm>
            <a:off x="5151407" y="4109871"/>
            <a:ext cx="1889185" cy="207034"/>
          </a:xfrm>
          <a:prstGeom prst="leftRight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13FD4-EB59-15B0-F997-3A2AE3362B28}"/>
              </a:ext>
            </a:extLst>
          </p:cNvPr>
          <p:cNvSpPr txBox="1"/>
          <p:nvPr/>
        </p:nvSpPr>
        <p:spPr>
          <a:xfrm>
            <a:off x="4253267" y="4316905"/>
            <a:ext cx="368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aford" panose="00000500000000000000" pitchFamily="2" charset="0"/>
              </a:rPr>
              <a:t>Degree of uncertainty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4E3E3-FD00-37A1-101A-50BA8C28D9EC}"/>
              </a:ext>
            </a:extLst>
          </p:cNvPr>
          <p:cNvSpPr txBox="1"/>
          <p:nvPr/>
        </p:nvSpPr>
        <p:spPr>
          <a:xfrm>
            <a:off x="365381" y="4438290"/>
            <a:ext cx="395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EXPLORATORY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B1618-E371-6D33-E7FF-2D782E012B77}"/>
              </a:ext>
            </a:extLst>
          </p:cNvPr>
          <p:cNvSpPr txBox="1"/>
          <p:nvPr/>
        </p:nvSpPr>
        <p:spPr>
          <a:xfrm>
            <a:off x="7870362" y="4438289"/>
            <a:ext cx="395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CONFIRMATORY</a:t>
            </a:r>
          </a:p>
        </p:txBody>
      </p:sp>
    </p:spTree>
    <p:extLst>
      <p:ext uri="{BB962C8B-B14F-4D97-AF65-F5344CB8AC3E}">
        <p14:creationId xmlns:p14="http://schemas.microsoft.com/office/powerpoint/2010/main" val="41436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980B-CC00-022C-9F62-FE533FA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Naturalistic or laboratory?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E712E-B698-1BCA-5CF4-4D7C96A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6E3A0-4FAD-FBB3-97F6-54D302EE1C9F}"/>
              </a:ext>
            </a:extLst>
          </p:cNvPr>
          <p:cNvSpPr txBox="1"/>
          <p:nvPr/>
        </p:nvSpPr>
        <p:spPr>
          <a:xfrm>
            <a:off x="1125752" y="5033286"/>
            <a:ext cx="395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NATURALISTIC </a:t>
            </a:r>
            <a:r>
              <a:rPr lang="en-US" sz="2400" dirty="0">
                <a:latin typeface="Seaford" panose="00000500000000000000" pitchFamily="2" charset="0"/>
              </a:rPr>
              <a:t>approaches collect data from the wild!</a:t>
            </a:r>
          </a:p>
        </p:txBody>
      </p:sp>
      <p:pic>
        <p:nvPicPr>
          <p:cNvPr id="15" name="Picture 14" descr="A person posing for a picture in front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2C87DD75-5FCB-7DEC-6188-42E7349B8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t="45584"/>
          <a:stretch/>
        </p:blipFill>
        <p:spPr>
          <a:xfrm>
            <a:off x="3420901" y="2381468"/>
            <a:ext cx="1857834" cy="2008566"/>
          </a:xfrm>
          <a:prstGeom prst="rect">
            <a:avLst/>
          </a:prstGeom>
          <a:effectLst>
            <a:reflection stA="45000" endPos="3000" dist="50800" dir="5400000" sy="-100000" algn="bl" rotWithShape="0"/>
            <a:softEdge rad="12700"/>
          </a:effectLst>
        </p:spPr>
      </p:pic>
      <p:pic>
        <p:nvPicPr>
          <p:cNvPr id="6152" name="Picture 8" descr="Lab Chemistry Clipart PNG, Vector, PSD, and Clipart With Transparent  Background for Free Download | Pngtree">
            <a:extLst>
              <a:ext uri="{FF2B5EF4-FFF2-40B4-BE49-F238E27FC236}">
                <a16:creationId xmlns:a16="http://schemas.microsoft.com/office/drawing/2014/main" id="{090A9DDC-617E-5A95-C991-8C4F6140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130" y="163243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google eyes blackandwhite freetoedit sticker by @ktdidnot">
            <a:extLst>
              <a:ext uri="{FF2B5EF4-FFF2-40B4-BE49-F238E27FC236}">
                <a16:creationId xmlns:a16="http://schemas.microsoft.com/office/drawing/2014/main" id="{012A7FD3-0D31-20DF-B680-8CC4DDA54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23284">
            <a:off x="4321163" y="2766547"/>
            <a:ext cx="384258" cy="1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F466AD-21D4-E74F-727F-7C93C48C6891}"/>
              </a:ext>
            </a:extLst>
          </p:cNvPr>
          <p:cNvSpPr txBox="1"/>
          <p:nvPr/>
        </p:nvSpPr>
        <p:spPr>
          <a:xfrm>
            <a:off x="7024527" y="5093234"/>
            <a:ext cx="4111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LABORATORY</a:t>
            </a:r>
            <a:r>
              <a:rPr lang="en-US" sz="2400" dirty="0">
                <a:latin typeface="Seaford" panose="00000500000000000000" pitchFamily="2" charset="0"/>
              </a:rPr>
              <a:t> approaches collect data from a </a:t>
            </a:r>
            <a:br>
              <a:rPr lang="en-US" sz="2400" dirty="0">
                <a:latin typeface="Seaford" panose="00000500000000000000" pitchFamily="2" charset="0"/>
              </a:rPr>
            </a:br>
            <a:r>
              <a:rPr lang="en-US" sz="2400" dirty="0">
                <a:latin typeface="Seaford" panose="00000500000000000000" pitchFamily="2" charset="0"/>
              </a:rPr>
              <a:t>controlled setting!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3185E-C2D2-1FE6-F11F-BAB973B0E4A2}"/>
              </a:ext>
            </a:extLst>
          </p:cNvPr>
          <p:cNvSpPr txBox="1"/>
          <p:nvPr/>
        </p:nvSpPr>
        <p:spPr>
          <a:xfrm rot="21121022">
            <a:off x="3078846" y="3841317"/>
            <a:ext cx="3162357" cy="707886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aford" panose="00000500000000000000" pitchFamily="2" charset="0"/>
              </a:rPr>
              <a:t>Corpus investigations, observation, media, etc.</a:t>
            </a:r>
          </a:p>
        </p:txBody>
      </p:sp>
      <p:pic>
        <p:nvPicPr>
          <p:cNvPr id="3" name="Picture 2" descr="A person posing for a picture in front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FB64451C-7E84-20CC-FC9F-3378ED5DE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t="45584"/>
          <a:stretch/>
        </p:blipFill>
        <p:spPr>
          <a:xfrm flipH="1">
            <a:off x="1071613" y="2497886"/>
            <a:ext cx="1780548" cy="2008566"/>
          </a:xfrm>
          <a:prstGeom prst="rect">
            <a:avLst/>
          </a:prstGeom>
          <a:effectLst>
            <a:reflection stA="45000" endPos="3000" dist="50800" dir="5400000" sy="-100000" algn="bl" rotWithShape="0"/>
            <a:softEdge rad="12700"/>
          </a:effectLst>
        </p:spPr>
      </p:pic>
      <p:pic>
        <p:nvPicPr>
          <p:cNvPr id="5" name="Picture 8" descr="google eyes blackandwhite freetoedit sticker by @ktdidnot">
            <a:extLst>
              <a:ext uri="{FF2B5EF4-FFF2-40B4-BE49-F238E27FC236}">
                <a16:creationId xmlns:a16="http://schemas.microsoft.com/office/drawing/2014/main" id="{542448FA-8AF0-724C-A860-D42B87260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666976" y="2887604"/>
            <a:ext cx="368273" cy="1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Sequential Access Storage 5">
            <a:extLst>
              <a:ext uri="{FF2B5EF4-FFF2-40B4-BE49-F238E27FC236}">
                <a16:creationId xmlns:a16="http://schemas.microsoft.com/office/drawing/2014/main" id="{04A8469C-733A-2EC7-E1A4-3F2CF60192A8}"/>
              </a:ext>
            </a:extLst>
          </p:cNvPr>
          <p:cNvSpPr/>
          <p:nvPr/>
        </p:nvSpPr>
        <p:spPr>
          <a:xfrm flipH="1">
            <a:off x="2035247" y="1669991"/>
            <a:ext cx="1059735" cy="1086808"/>
          </a:xfrm>
          <a:prstGeom prst="flowChartMagneticTap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Haha yeah!</a:t>
            </a:r>
          </a:p>
        </p:txBody>
      </p:sp>
      <p:sp>
        <p:nvSpPr>
          <p:cNvPr id="7" name="Flowchart: Sequential Access Storage 6">
            <a:extLst>
              <a:ext uri="{FF2B5EF4-FFF2-40B4-BE49-F238E27FC236}">
                <a16:creationId xmlns:a16="http://schemas.microsoft.com/office/drawing/2014/main" id="{C4496031-E06E-7AC1-2EBF-856D7B5D3F00}"/>
              </a:ext>
            </a:extLst>
          </p:cNvPr>
          <p:cNvSpPr/>
          <p:nvPr/>
        </p:nvSpPr>
        <p:spPr>
          <a:xfrm>
            <a:off x="3338423" y="1947924"/>
            <a:ext cx="894656" cy="858368"/>
          </a:xfrm>
          <a:prstGeom prst="flowChartMagneticTap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Fr…</a:t>
            </a:r>
          </a:p>
        </p:txBody>
      </p:sp>
      <p:pic>
        <p:nvPicPr>
          <p:cNvPr id="9" name="Picture 8" descr="A person posing for a picture in front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4BBDE8D4-80E2-779F-53F6-018EEEC89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t="45584"/>
          <a:stretch/>
        </p:blipFill>
        <p:spPr>
          <a:xfrm>
            <a:off x="8831245" y="2342652"/>
            <a:ext cx="1857834" cy="2008566"/>
          </a:xfrm>
          <a:prstGeom prst="rect">
            <a:avLst/>
          </a:prstGeom>
          <a:effectLst>
            <a:reflection stA="45000" endPos="3000" dist="50800" dir="5400000" sy="-100000" algn="bl" rotWithShape="0"/>
            <a:softEdge rad="127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C87ECB-2E69-79BB-C759-64223D787789}"/>
              </a:ext>
            </a:extLst>
          </p:cNvPr>
          <p:cNvSpPr txBox="1"/>
          <p:nvPr/>
        </p:nvSpPr>
        <p:spPr>
          <a:xfrm rot="21121022">
            <a:off x="8023706" y="4355802"/>
            <a:ext cx="316235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aford" panose="00000500000000000000" pitchFamily="2" charset="0"/>
              </a:rPr>
              <a:t>Designed studies</a:t>
            </a:r>
          </a:p>
        </p:txBody>
      </p:sp>
      <p:sp>
        <p:nvSpPr>
          <p:cNvPr id="20" name="AutoShape 4" descr="2,037 Chemistry Lab Illustrations - Free in SVG, PNG, EPS - IconScout">
            <a:extLst>
              <a:ext uri="{FF2B5EF4-FFF2-40B4-BE49-F238E27FC236}">
                <a16:creationId xmlns:a16="http://schemas.microsoft.com/office/drawing/2014/main" id="{DA7BFD72-734D-03CA-D382-D0DCEC4911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4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6" grpId="0" animBg="1"/>
      <p:bldP spid="7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5702" cy="1325563"/>
          </a:xfrm>
        </p:spPr>
        <p:txBody>
          <a:bodyPr/>
          <a:lstStyle/>
          <a:p>
            <a:r>
              <a:rPr lang="en-US" dirty="0"/>
              <a:t>Your experiment is always multi-dimensional…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16</a:t>
            </a:fld>
            <a:endParaRPr lang="en-US"/>
          </a:p>
        </p:txBody>
      </p:sp>
      <p:pic>
        <p:nvPicPr>
          <p:cNvPr id="4098" name="Picture 2" descr="Cartesian coordinates - Math Insight">
            <a:extLst>
              <a:ext uri="{FF2B5EF4-FFF2-40B4-BE49-F238E27FC236}">
                <a16:creationId xmlns:a16="http://schemas.microsoft.com/office/drawing/2014/main" id="{E8774151-3251-BEDF-1217-9B5AAC9B9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36" y="1535502"/>
            <a:ext cx="5365630" cy="536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33382-EA0D-E0D3-C833-44D6B23EB0E3}"/>
              </a:ext>
            </a:extLst>
          </p:cNvPr>
          <p:cNvSpPr txBox="1"/>
          <p:nvPr/>
        </p:nvSpPr>
        <p:spPr>
          <a:xfrm>
            <a:off x="4191949" y="1690688"/>
            <a:ext cx="3956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QUANTITATIVE</a:t>
            </a:r>
            <a:endParaRPr lang="en-US" sz="2400" dirty="0">
              <a:latin typeface="Seaford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BB754-C292-BFF3-F6A3-3ED2F313581F}"/>
              </a:ext>
            </a:extLst>
          </p:cNvPr>
          <p:cNvSpPr txBox="1"/>
          <p:nvPr/>
        </p:nvSpPr>
        <p:spPr>
          <a:xfrm>
            <a:off x="4191949" y="5894685"/>
            <a:ext cx="39562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aford" panose="00000500000000000000" pitchFamily="2" charset="0"/>
              </a:rPr>
              <a:t>QUALITATIVE</a:t>
            </a:r>
            <a:endParaRPr lang="en-US" sz="2400" b="1" dirty="0">
              <a:latin typeface="Seaford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71FDC-E2C5-6B04-7036-7598185274CC}"/>
              </a:ext>
            </a:extLst>
          </p:cNvPr>
          <p:cNvSpPr txBox="1"/>
          <p:nvPr/>
        </p:nvSpPr>
        <p:spPr>
          <a:xfrm>
            <a:off x="8200683" y="4290291"/>
            <a:ext cx="252338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EXPLORATORY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8479E-D23C-AC08-77AE-F5F8869BAC14}"/>
              </a:ext>
            </a:extLst>
          </p:cNvPr>
          <p:cNvSpPr txBox="1"/>
          <p:nvPr/>
        </p:nvSpPr>
        <p:spPr>
          <a:xfrm>
            <a:off x="2352855" y="3497207"/>
            <a:ext cx="23607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aford" panose="00000500000000000000" pitchFamily="2" charset="0"/>
              </a:rPr>
              <a:t>CONFIRMATORY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A319-4FEA-B124-4AA8-9C78CEDDA130}"/>
              </a:ext>
            </a:extLst>
          </p:cNvPr>
          <p:cNvSpPr txBox="1"/>
          <p:nvPr/>
        </p:nvSpPr>
        <p:spPr>
          <a:xfrm>
            <a:off x="3082505" y="5242171"/>
            <a:ext cx="27489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NATURALISTIC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CDA41-E6E2-9E54-F47B-2EA3C25313EA}"/>
              </a:ext>
            </a:extLst>
          </p:cNvPr>
          <p:cNvSpPr txBox="1"/>
          <p:nvPr/>
        </p:nvSpPr>
        <p:spPr>
          <a:xfrm>
            <a:off x="6237454" y="3086007"/>
            <a:ext cx="22687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aford" panose="00000500000000000000" pitchFamily="2" charset="0"/>
              </a:rPr>
              <a:t>LABORATORY</a:t>
            </a:r>
          </a:p>
        </p:txBody>
      </p:sp>
    </p:spTree>
    <p:extLst>
      <p:ext uri="{BB962C8B-B14F-4D97-AF65-F5344CB8AC3E}">
        <p14:creationId xmlns:p14="http://schemas.microsoft.com/office/powerpoint/2010/main" val="419192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CE60-4788-B69A-F71B-121CF1E3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7766" y="1570938"/>
            <a:ext cx="12542807" cy="2387600"/>
          </a:xfrm>
        </p:spPr>
        <p:txBody>
          <a:bodyPr>
            <a:normAutofit/>
          </a:bodyPr>
          <a:lstStyle/>
          <a:p>
            <a:r>
              <a:rPr lang="en-US" sz="5400" dirty="0"/>
              <a:t>3. What are the steps of an experiment?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9C6F-C894-76CB-A5C3-841092A4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https://farm.pcibex.net/p/dPxkVB/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BE5447-C0FC-0B3F-BB32-FA6B26EF01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 but first, take the next five minutes:</a:t>
            </a:r>
          </a:p>
        </p:txBody>
      </p:sp>
    </p:spTree>
    <p:extLst>
      <p:ext uri="{BB962C8B-B14F-4D97-AF65-F5344CB8AC3E}">
        <p14:creationId xmlns:p14="http://schemas.microsoft.com/office/powerpoint/2010/main" val="1209363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DB3C-863D-9ED3-580E-AE0132BD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838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Develop a research question (RQ)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Design/use a paradigm that addresses the RQ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Run the damn </a:t>
            </a:r>
            <a:r>
              <a:rPr lang="en-US" sz="3600" strike="sngStrike" dirty="0"/>
              <a:t>football</a:t>
            </a:r>
            <a:r>
              <a:rPr lang="en-US" sz="3600" dirty="0"/>
              <a:t> thing!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Analyze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6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D905A97-EF03-3552-9BC9-A2836B87BFEF}"/>
              </a:ext>
            </a:extLst>
          </p:cNvPr>
          <p:cNvSpPr/>
          <p:nvPr/>
        </p:nvSpPr>
        <p:spPr>
          <a:xfrm>
            <a:off x="1953926" y="1446196"/>
            <a:ext cx="5034013" cy="508213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465837-6E5F-4F14-A00E-E0EEBADF30D9}"/>
              </a:ext>
            </a:extLst>
          </p:cNvPr>
          <p:cNvSpPr/>
          <p:nvPr/>
        </p:nvSpPr>
        <p:spPr>
          <a:xfrm>
            <a:off x="5090157" y="1446195"/>
            <a:ext cx="5034013" cy="508213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posing for a picture in front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E7778406-8A39-43AF-2F51-49BBE3CB4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t="45584"/>
          <a:stretch/>
        </p:blipFill>
        <p:spPr>
          <a:xfrm>
            <a:off x="5309420" y="3231680"/>
            <a:ext cx="1397762" cy="1511167"/>
          </a:xfrm>
          <a:prstGeom prst="rect">
            <a:avLst/>
          </a:prstGeom>
          <a:effectLst>
            <a:reflection stA="45000" endPos="3000" dist="50800" dir="5400000" sy="-100000" algn="bl" rotWithShape="0"/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EF2D8C-7961-0163-FC76-B209197FEE40}"/>
              </a:ext>
            </a:extLst>
          </p:cNvPr>
          <p:cNvSpPr txBox="1"/>
          <p:nvPr/>
        </p:nvSpPr>
        <p:spPr>
          <a:xfrm>
            <a:off x="1749926" y="329665"/>
            <a:ext cx="8516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Seaford" panose="00000500000000000000" pitchFamily="2" charset="0"/>
              </a:rPr>
              <a:t>You can usually find me here: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FF153-A967-3998-FF70-F3287693A3F2}"/>
              </a:ext>
            </a:extLst>
          </p:cNvPr>
          <p:cNvSpPr txBox="1"/>
          <p:nvPr/>
        </p:nvSpPr>
        <p:spPr>
          <a:xfrm>
            <a:off x="2050980" y="3231679"/>
            <a:ext cx="2977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Seaford" panose="00000500000000000000" pitchFamily="2" charset="0"/>
              </a:rPr>
              <a:t>FWS Instructor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E290B1-CB12-E24F-29A2-5194389F6199}"/>
              </a:ext>
            </a:extLst>
          </p:cNvPr>
          <p:cNvSpPr txBox="1"/>
          <p:nvPr/>
        </p:nvSpPr>
        <p:spPr>
          <a:xfrm>
            <a:off x="7067213" y="3231680"/>
            <a:ext cx="2977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Seaford" panose="00000500000000000000" pitchFamily="2" charset="0"/>
              </a:rPr>
              <a:t>(Psycho)</a:t>
            </a:r>
            <a:br>
              <a:rPr lang="en-US" sz="4000" dirty="0">
                <a:solidFill>
                  <a:schemeClr val="accent2">
                    <a:lumMod val="75000"/>
                  </a:schemeClr>
                </a:solidFill>
                <a:latin typeface="Seaford" panose="00000500000000000000" pitchFamily="2" charset="0"/>
              </a:rPr>
            </a:b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Seaford" panose="00000500000000000000" pitchFamily="2" charset="0"/>
              </a:rPr>
              <a:t>linguist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41F5D-D0AE-6D6B-7BE1-5887BB98E5D2}"/>
              </a:ext>
            </a:extLst>
          </p:cNvPr>
          <p:cNvSpPr txBox="1"/>
          <p:nvPr/>
        </p:nvSpPr>
        <p:spPr>
          <a:xfrm>
            <a:off x="9459757" y="5548533"/>
            <a:ext cx="266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Seaford" panose="00000500000000000000" pitchFamily="2" charset="0"/>
              </a:rPr>
              <a:t>Person?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C8689B3-69AD-8206-5176-9D7915800304}"/>
              </a:ext>
            </a:extLst>
          </p:cNvPr>
          <p:cNvSpPr/>
          <p:nvPr/>
        </p:nvSpPr>
        <p:spPr>
          <a:xfrm>
            <a:off x="5090157" y="2986237"/>
            <a:ext cx="7104113" cy="3542097"/>
          </a:xfrm>
          <a:custGeom>
            <a:avLst/>
            <a:gdLst>
              <a:gd name="connsiteX0" fmla="*/ 1126824 w 7104113"/>
              <a:gd name="connsiteY0" fmla="*/ 48127 h 3542097"/>
              <a:gd name="connsiteX1" fmla="*/ 1126824 w 7104113"/>
              <a:gd name="connsiteY1" fmla="*/ 48127 h 3542097"/>
              <a:gd name="connsiteX2" fmla="*/ 857317 w 7104113"/>
              <a:gd name="connsiteY2" fmla="*/ 0 h 3542097"/>
              <a:gd name="connsiteX3" fmla="*/ 414555 w 7104113"/>
              <a:gd name="connsiteY3" fmla="*/ 115504 h 3542097"/>
              <a:gd name="connsiteX4" fmla="*/ 279801 w 7104113"/>
              <a:gd name="connsiteY4" fmla="*/ 231007 h 3542097"/>
              <a:gd name="connsiteX5" fmla="*/ 202799 w 7104113"/>
              <a:gd name="connsiteY5" fmla="*/ 510139 h 3542097"/>
              <a:gd name="connsiteX6" fmla="*/ 289426 w 7104113"/>
              <a:gd name="connsiteY6" fmla="*/ 760396 h 3542097"/>
              <a:gd name="connsiteX7" fmla="*/ 318302 w 7104113"/>
              <a:gd name="connsiteY7" fmla="*/ 808522 h 3542097"/>
              <a:gd name="connsiteX8" fmla="*/ 289426 w 7104113"/>
              <a:gd name="connsiteY8" fmla="*/ 1155032 h 3542097"/>
              <a:gd name="connsiteX9" fmla="*/ 250925 w 7104113"/>
              <a:gd name="connsiteY9" fmla="*/ 1232034 h 3542097"/>
              <a:gd name="connsiteX10" fmla="*/ 183548 w 7104113"/>
              <a:gd name="connsiteY10" fmla="*/ 1463040 h 3542097"/>
              <a:gd name="connsiteX11" fmla="*/ 87296 w 7104113"/>
              <a:gd name="connsiteY11" fmla="*/ 1636295 h 3542097"/>
              <a:gd name="connsiteX12" fmla="*/ 58420 w 7104113"/>
              <a:gd name="connsiteY12" fmla="*/ 1722922 h 3542097"/>
              <a:gd name="connsiteX13" fmla="*/ 19919 w 7104113"/>
              <a:gd name="connsiteY13" fmla="*/ 1819175 h 3542097"/>
              <a:gd name="connsiteX14" fmla="*/ 668 w 7104113"/>
              <a:gd name="connsiteY14" fmla="*/ 1925053 h 3542097"/>
              <a:gd name="connsiteX15" fmla="*/ 68045 w 7104113"/>
              <a:gd name="connsiteY15" fmla="*/ 2223436 h 3542097"/>
              <a:gd name="connsiteX16" fmla="*/ 395304 w 7104113"/>
              <a:gd name="connsiteY16" fmla="*/ 2550695 h 3542097"/>
              <a:gd name="connsiteX17" fmla="*/ 674437 w 7104113"/>
              <a:gd name="connsiteY17" fmla="*/ 2695074 h 3542097"/>
              <a:gd name="connsiteX18" fmla="*/ 1386706 w 7104113"/>
              <a:gd name="connsiteY18" fmla="*/ 2791327 h 3542097"/>
              <a:gd name="connsiteX19" fmla="*/ 1656214 w 7104113"/>
              <a:gd name="connsiteY19" fmla="*/ 2800952 h 3542097"/>
              <a:gd name="connsiteX20" fmla="*/ 1839094 w 7104113"/>
              <a:gd name="connsiteY20" fmla="*/ 2810577 h 3542097"/>
              <a:gd name="connsiteX21" fmla="*/ 2031599 w 7104113"/>
              <a:gd name="connsiteY21" fmla="*/ 2858704 h 3542097"/>
              <a:gd name="connsiteX22" fmla="*/ 3071127 w 7104113"/>
              <a:gd name="connsiteY22" fmla="*/ 3224464 h 3542097"/>
              <a:gd name="connsiteX23" fmla="*/ 3850774 w 7104113"/>
              <a:gd name="connsiteY23" fmla="*/ 3465095 h 3542097"/>
              <a:gd name="connsiteX24" fmla="*/ 4409039 w 7104113"/>
              <a:gd name="connsiteY24" fmla="*/ 3532472 h 3542097"/>
              <a:gd name="connsiteX25" fmla="*/ 4668921 w 7104113"/>
              <a:gd name="connsiteY25" fmla="*/ 3542097 h 3542097"/>
              <a:gd name="connsiteX26" fmla="*/ 5082807 w 7104113"/>
              <a:gd name="connsiteY26" fmla="*/ 3503596 h 3542097"/>
              <a:gd name="connsiteX27" fmla="*/ 5342690 w 7104113"/>
              <a:gd name="connsiteY27" fmla="*/ 3426594 h 3542097"/>
              <a:gd name="connsiteX28" fmla="*/ 5795077 w 7104113"/>
              <a:gd name="connsiteY28" fmla="*/ 3339967 h 3542097"/>
              <a:gd name="connsiteX29" fmla="*/ 5939456 w 7104113"/>
              <a:gd name="connsiteY29" fmla="*/ 3291840 h 3542097"/>
              <a:gd name="connsiteX30" fmla="*/ 6497721 w 7104113"/>
              <a:gd name="connsiteY30" fmla="*/ 3378468 h 3542097"/>
              <a:gd name="connsiteX31" fmla="*/ 6699852 w 7104113"/>
              <a:gd name="connsiteY31" fmla="*/ 3388093 h 3542097"/>
              <a:gd name="connsiteX32" fmla="*/ 6892357 w 7104113"/>
              <a:gd name="connsiteY32" fmla="*/ 3368842 h 3542097"/>
              <a:gd name="connsiteX33" fmla="*/ 7094487 w 7104113"/>
              <a:gd name="connsiteY33" fmla="*/ 3147461 h 3542097"/>
              <a:gd name="connsiteX34" fmla="*/ 7104113 w 7104113"/>
              <a:gd name="connsiteY34" fmla="*/ 3051209 h 3542097"/>
              <a:gd name="connsiteX35" fmla="*/ 7094487 w 7104113"/>
              <a:gd name="connsiteY35" fmla="*/ 2945331 h 3542097"/>
              <a:gd name="connsiteX36" fmla="*/ 7027111 w 7104113"/>
              <a:gd name="connsiteY36" fmla="*/ 2733575 h 3542097"/>
              <a:gd name="connsiteX37" fmla="*/ 6815355 w 7104113"/>
              <a:gd name="connsiteY37" fmla="*/ 2579571 h 3542097"/>
              <a:gd name="connsiteX38" fmla="*/ 6228214 w 7104113"/>
              <a:gd name="connsiteY38" fmla="*/ 2435192 h 3542097"/>
              <a:gd name="connsiteX39" fmla="*/ 6045334 w 7104113"/>
              <a:gd name="connsiteY39" fmla="*/ 2415941 h 3542097"/>
              <a:gd name="connsiteX40" fmla="*/ 5843203 w 7104113"/>
              <a:gd name="connsiteY40" fmla="*/ 2425567 h 3542097"/>
              <a:gd name="connsiteX41" fmla="*/ 5631447 w 7104113"/>
              <a:gd name="connsiteY41" fmla="*/ 2464068 h 3542097"/>
              <a:gd name="connsiteX42" fmla="*/ 5342690 w 7104113"/>
              <a:gd name="connsiteY42" fmla="*/ 2473693 h 3542097"/>
              <a:gd name="connsiteX43" fmla="*/ 5159810 w 7104113"/>
              <a:gd name="connsiteY43" fmla="*/ 2492944 h 3542097"/>
              <a:gd name="connsiteX44" fmla="*/ 4899927 w 7104113"/>
              <a:gd name="connsiteY44" fmla="*/ 2550695 h 3542097"/>
              <a:gd name="connsiteX45" fmla="*/ 4409039 w 7104113"/>
              <a:gd name="connsiteY45" fmla="*/ 2579571 h 3542097"/>
              <a:gd name="connsiteX46" fmla="*/ 4235784 w 7104113"/>
              <a:gd name="connsiteY46" fmla="*/ 2598821 h 3542097"/>
              <a:gd name="connsiteX47" fmla="*/ 3398386 w 7104113"/>
              <a:gd name="connsiteY47" fmla="*/ 2627697 h 3542097"/>
              <a:gd name="connsiteX48" fmla="*/ 2965250 w 7104113"/>
              <a:gd name="connsiteY48" fmla="*/ 2521819 h 3542097"/>
              <a:gd name="connsiteX49" fmla="*/ 2714993 w 7104113"/>
              <a:gd name="connsiteY49" fmla="*/ 2406316 h 3542097"/>
              <a:gd name="connsiteX50" fmla="*/ 2686117 w 7104113"/>
              <a:gd name="connsiteY50" fmla="*/ 2367815 h 3542097"/>
              <a:gd name="connsiteX51" fmla="*/ 2888247 w 7104113"/>
              <a:gd name="connsiteY51" fmla="*/ 2011680 h 3542097"/>
              <a:gd name="connsiteX52" fmla="*/ 2955624 w 7104113"/>
              <a:gd name="connsiteY52" fmla="*/ 1992430 h 3542097"/>
              <a:gd name="connsiteX53" fmla="*/ 3196256 w 7104113"/>
              <a:gd name="connsiteY53" fmla="*/ 2011680 h 3542097"/>
              <a:gd name="connsiteX54" fmla="*/ 3282883 w 7104113"/>
              <a:gd name="connsiteY54" fmla="*/ 2030931 h 3542097"/>
              <a:gd name="connsiteX55" fmla="*/ 3436887 w 7104113"/>
              <a:gd name="connsiteY55" fmla="*/ 2040556 h 3542097"/>
              <a:gd name="connsiteX56" fmla="*/ 3581266 w 7104113"/>
              <a:gd name="connsiteY56" fmla="*/ 2030931 h 3542097"/>
              <a:gd name="connsiteX57" fmla="*/ 3696770 w 7104113"/>
              <a:gd name="connsiteY57" fmla="*/ 2002055 h 3542097"/>
              <a:gd name="connsiteX58" fmla="*/ 3947026 w 7104113"/>
              <a:gd name="connsiteY58" fmla="*/ 1973179 h 3542097"/>
              <a:gd name="connsiteX59" fmla="*/ 4024028 w 7104113"/>
              <a:gd name="connsiteY59" fmla="*/ 1963554 h 3542097"/>
              <a:gd name="connsiteX60" fmla="*/ 4072155 w 7104113"/>
              <a:gd name="connsiteY60" fmla="*/ 1925053 h 3542097"/>
              <a:gd name="connsiteX61" fmla="*/ 4043279 w 7104113"/>
              <a:gd name="connsiteY61" fmla="*/ 1867301 h 3542097"/>
              <a:gd name="connsiteX62" fmla="*/ 3908525 w 7104113"/>
              <a:gd name="connsiteY62" fmla="*/ 1799925 h 3542097"/>
              <a:gd name="connsiteX63" fmla="*/ 3841148 w 7104113"/>
              <a:gd name="connsiteY63" fmla="*/ 1790299 h 3542097"/>
              <a:gd name="connsiteX64" fmla="*/ 3735271 w 7104113"/>
              <a:gd name="connsiteY64" fmla="*/ 1761424 h 3542097"/>
              <a:gd name="connsiteX65" fmla="*/ 3619767 w 7104113"/>
              <a:gd name="connsiteY65" fmla="*/ 1742173 h 3542097"/>
              <a:gd name="connsiteX66" fmla="*/ 3475388 w 7104113"/>
              <a:gd name="connsiteY66" fmla="*/ 1722922 h 3542097"/>
              <a:gd name="connsiteX67" fmla="*/ 3138504 w 7104113"/>
              <a:gd name="connsiteY67" fmla="*/ 1578544 h 3542097"/>
              <a:gd name="connsiteX68" fmla="*/ 3071127 w 7104113"/>
              <a:gd name="connsiteY68" fmla="*/ 1463040 h 3542097"/>
              <a:gd name="connsiteX69" fmla="*/ 3061502 w 7104113"/>
              <a:gd name="connsiteY69" fmla="*/ 1106906 h 3542097"/>
              <a:gd name="connsiteX70" fmla="*/ 3071127 w 7104113"/>
              <a:gd name="connsiteY70" fmla="*/ 808522 h 3542097"/>
              <a:gd name="connsiteX71" fmla="*/ 3177005 w 7104113"/>
              <a:gd name="connsiteY71" fmla="*/ 587141 h 3542097"/>
              <a:gd name="connsiteX72" fmla="*/ 3215506 w 7104113"/>
              <a:gd name="connsiteY72" fmla="*/ 385011 h 3542097"/>
              <a:gd name="connsiteX73" fmla="*/ 3225132 w 7104113"/>
              <a:gd name="connsiteY73" fmla="*/ 288758 h 3542097"/>
              <a:gd name="connsiteX74" fmla="*/ 3042252 w 7104113"/>
              <a:gd name="connsiteY74" fmla="*/ 173255 h 3542097"/>
              <a:gd name="connsiteX75" fmla="*/ 2243355 w 7104113"/>
              <a:gd name="connsiteY75" fmla="*/ 19251 h 3542097"/>
              <a:gd name="connsiteX76" fmla="*/ 1646588 w 7104113"/>
              <a:gd name="connsiteY76" fmla="*/ 86628 h 3542097"/>
              <a:gd name="connsiteX77" fmla="*/ 1425207 w 7104113"/>
              <a:gd name="connsiteY77" fmla="*/ 154005 h 3542097"/>
              <a:gd name="connsiteX78" fmla="*/ 1377081 w 7104113"/>
              <a:gd name="connsiteY78" fmla="*/ 163630 h 3542097"/>
              <a:gd name="connsiteX79" fmla="*/ 1232702 w 7104113"/>
              <a:gd name="connsiteY79" fmla="*/ 96253 h 3542097"/>
              <a:gd name="connsiteX80" fmla="*/ 1213452 w 7104113"/>
              <a:gd name="connsiteY80" fmla="*/ 67377 h 3542097"/>
              <a:gd name="connsiteX81" fmla="*/ 1136450 w 7104113"/>
              <a:gd name="connsiteY81" fmla="*/ 9626 h 3542097"/>
              <a:gd name="connsiteX82" fmla="*/ 1126824 w 7104113"/>
              <a:gd name="connsiteY82" fmla="*/ 48127 h 354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104113" h="3542097">
                <a:moveTo>
                  <a:pt x="1126824" y="48127"/>
                </a:moveTo>
                <a:lnTo>
                  <a:pt x="1126824" y="48127"/>
                </a:lnTo>
                <a:cubicBezTo>
                  <a:pt x="1036988" y="32085"/>
                  <a:pt x="948574" y="0"/>
                  <a:pt x="857317" y="0"/>
                </a:cubicBezTo>
                <a:cubicBezTo>
                  <a:pt x="661275" y="0"/>
                  <a:pt x="577265" y="48506"/>
                  <a:pt x="414555" y="115504"/>
                </a:cubicBezTo>
                <a:cubicBezTo>
                  <a:pt x="369637" y="154005"/>
                  <a:pt x="316122" y="184309"/>
                  <a:pt x="279801" y="231007"/>
                </a:cubicBezTo>
                <a:cubicBezTo>
                  <a:pt x="199206" y="334628"/>
                  <a:pt x="211268" y="391573"/>
                  <a:pt x="202799" y="510139"/>
                </a:cubicBezTo>
                <a:cubicBezTo>
                  <a:pt x="230485" y="598737"/>
                  <a:pt x="250705" y="677423"/>
                  <a:pt x="289426" y="760396"/>
                </a:cubicBezTo>
                <a:cubicBezTo>
                  <a:pt x="297337" y="777349"/>
                  <a:pt x="308677" y="792480"/>
                  <a:pt x="318302" y="808522"/>
                </a:cubicBezTo>
                <a:cubicBezTo>
                  <a:pt x="333707" y="962574"/>
                  <a:pt x="339683" y="941439"/>
                  <a:pt x="289426" y="1155032"/>
                </a:cubicBezTo>
                <a:cubicBezTo>
                  <a:pt x="282853" y="1182966"/>
                  <a:pt x="263759" y="1206367"/>
                  <a:pt x="250925" y="1232034"/>
                </a:cubicBezTo>
                <a:cubicBezTo>
                  <a:pt x="230033" y="1315603"/>
                  <a:pt x="216371" y="1382807"/>
                  <a:pt x="183548" y="1463040"/>
                </a:cubicBezTo>
                <a:cubicBezTo>
                  <a:pt x="76906" y="1723720"/>
                  <a:pt x="192388" y="1412975"/>
                  <a:pt x="87296" y="1636295"/>
                </a:cubicBezTo>
                <a:cubicBezTo>
                  <a:pt x="74336" y="1663836"/>
                  <a:pt x="68942" y="1694361"/>
                  <a:pt x="58420" y="1722922"/>
                </a:cubicBezTo>
                <a:cubicBezTo>
                  <a:pt x="46474" y="1755347"/>
                  <a:pt x="32753" y="1787091"/>
                  <a:pt x="19919" y="1819175"/>
                </a:cubicBezTo>
                <a:cubicBezTo>
                  <a:pt x="13502" y="1854468"/>
                  <a:pt x="-3572" y="1889433"/>
                  <a:pt x="668" y="1925053"/>
                </a:cubicBezTo>
                <a:cubicBezTo>
                  <a:pt x="12722" y="2026303"/>
                  <a:pt x="29830" y="2128903"/>
                  <a:pt x="68045" y="2223436"/>
                </a:cubicBezTo>
                <a:cubicBezTo>
                  <a:pt x="114768" y="2339013"/>
                  <a:pt x="309412" y="2495118"/>
                  <a:pt x="395304" y="2550695"/>
                </a:cubicBezTo>
                <a:cubicBezTo>
                  <a:pt x="483252" y="2607603"/>
                  <a:pt x="575358" y="2661062"/>
                  <a:pt x="674437" y="2695074"/>
                </a:cubicBezTo>
                <a:cubicBezTo>
                  <a:pt x="924022" y="2780752"/>
                  <a:pt x="1128765" y="2779236"/>
                  <a:pt x="1386706" y="2791327"/>
                </a:cubicBezTo>
                <a:cubicBezTo>
                  <a:pt x="1476501" y="2795536"/>
                  <a:pt x="1566402" y="2797130"/>
                  <a:pt x="1656214" y="2800952"/>
                </a:cubicBezTo>
                <a:cubicBezTo>
                  <a:pt x="1717203" y="2803547"/>
                  <a:pt x="1778134" y="2807369"/>
                  <a:pt x="1839094" y="2810577"/>
                </a:cubicBezTo>
                <a:cubicBezTo>
                  <a:pt x="1903262" y="2826619"/>
                  <a:pt x="1968715" y="2838198"/>
                  <a:pt x="2031599" y="2858704"/>
                </a:cubicBezTo>
                <a:cubicBezTo>
                  <a:pt x="2207591" y="2916093"/>
                  <a:pt x="2812524" y="3128530"/>
                  <a:pt x="3071127" y="3224464"/>
                </a:cubicBezTo>
                <a:cubicBezTo>
                  <a:pt x="3346019" y="3326440"/>
                  <a:pt x="3534112" y="3419858"/>
                  <a:pt x="3850774" y="3465095"/>
                </a:cubicBezTo>
                <a:cubicBezTo>
                  <a:pt x="4070118" y="3496430"/>
                  <a:pt x="4185531" y="3516787"/>
                  <a:pt x="4409039" y="3532472"/>
                </a:cubicBezTo>
                <a:cubicBezTo>
                  <a:pt x="4495513" y="3538540"/>
                  <a:pt x="4582294" y="3538889"/>
                  <a:pt x="4668921" y="3542097"/>
                </a:cubicBezTo>
                <a:cubicBezTo>
                  <a:pt x="4806883" y="3529263"/>
                  <a:pt x="4946242" y="3527007"/>
                  <a:pt x="5082807" y="3503596"/>
                </a:cubicBezTo>
                <a:cubicBezTo>
                  <a:pt x="5171858" y="3488330"/>
                  <a:pt x="5255336" y="3449669"/>
                  <a:pt x="5342690" y="3426594"/>
                </a:cubicBezTo>
                <a:cubicBezTo>
                  <a:pt x="5572147" y="3365983"/>
                  <a:pt x="5577454" y="3371055"/>
                  <a:pt x="5795077" y="3339967"/>
                </a:cubicBezTo>
                <a:cubicBezTo>
                  <a:pt x="5843203" y="3323925"/>
                  <a:pt x="5888736" y="3292835"/>
                  <a:pt x="5939456" y="3291840"/>
                </a:cubicBezTo>
                <a:cubicBezTo>
                  <a:pt x="6301936" y="3284732"/>
                  <a:pt x="6207504" y="3337972"/>
                  <a:pt x="6497721" y="3378468"/>
                </a:cubicBezTo>
                <a:cubicBezTo>
                  <a:pt x="6564527" y="3387790"/>
                  <a:pt x="6632475" y="3384885"/>
                  <a:pt x="6699852" y="3388093"/>
                </a:cubicBezTo>
                <a:cubicBezTo>
                  <a:pt x="6764020" y="3381676"/>
                  <a:pt x="6831810" y="3391042"/>
                  <a:pt x="6892357" y="3368842"/>
                </a:cubicBezTo>
                <a:cubicBezTo>
                  <a:pt x="6949422" y="3347918"/>
                  <a:pt x="7069995" y="3178633"/>
                  <a:pt x="7094487" y="3147461"/>
                </a:cubicBezTo>
                <a:cubicBezTo>
                  <a:pt x="7097696" y="3115377"/>
                  <a:pt x="7104113" y="3083453"/>
                  <a:pt x="7104113" y="3051209"/>
                </a:cubicBezTo>
                <a:cubicBezTo>
                  <a:pt x="7104113" y="3015771"/>
                  <a:pt x="7099275" y="2980444"/>
                  <a:pt x="7094487" y="2945331"/>
                </a:cubicBezTo>
                <a:cubicBezTo>
                  <a:pt x="7084129" y="2869374"/>
                  <a:pt x="7072976" y="2798550"/>
                  <a:pt x="7027111" y="2733575"/>
                </a:cubicBezTo>
                <a:cubicBezTo>
                  <a:pt x="6999765" y="2694835"/>
                  <a:pt x="6820197" y="2581454"/>
                  <a:pt x="6815355" y="2579571"/>
                </a:cubicBezTo>
                <a:cubicBezTo>
                  <a:pt x="6656717" y="2517878"/>
                  <a:pt x="6410175" y="2461821"/>
                  <a:pt x="6228214" y="2435192"/>
                </a:cubicBezTo>
                <a:cubicBezTo>
                  <a:pt x="6167563" y="2426316"/>
                  <a:pt x="6106294" y="2422358"/>
                  <a:pt x="6045334" y="2415941"/>
                </a:cubicBezTo>
                <a:cubicBezTo>
                  <a:pt x="5977957" y="2419150"/>
                  <a:pt x="5910205" y="2417776"/>
                  <a:pt x="5843203" y="2425567"/>
                </a:cubicBezTo>
                <a:cubicBezTo>
                  <a:pt x="5771941" y="2433853"/>
                  <a:pt x="5702860" y="2457201"/>
                  <a:pt x="5631447" y="2464068"/>
                </a:cubicBezTo>
                <a:cubicBezTo>
                  <a:pt x="5535583" y="2473286"/>
                  <a:pt x="5438942" y="2470485"/>
                  <a:pt x="5342690" y="2473693"/>
                </a:cubicBezTo>
                <a:cubicBezTo>
                  <a:pt x="5281730" y="2480110"/>
                  <a:pt x="5220325" y="2483184"/>
                  <a:pt x="5159810" y="2492944"/>
                </a:cubicBezTo>
                <a:cubicBezTo>
                  <a:pt x="4851004" y="2542751"/>
                  <a:pt x="5263392" y="2502870"/>
                  <a:pt x="4899927" y="2550695"/>
                </a:cubicBezTo>
                <a:cubicBezTo>
                  <a:pt x="4733718" y="2572565"/>
                  <a:pt x="4576932" y="2573575"/>
                  <a:pt x="4409039" y="2579571"/>
                </a:cubicBezTo>
                <a:cubicBezTo>
                  <a:pt x="4351287" y="2585988"/>
                  <a:pt x="4293738" y="2594606"/>
                  <a:pt x="4235784" y="2598821"/>
                </a:cubicBezTo>
                <a:cubicBezTo>
                  <a:pt x="3902279" y="2623076"/>
                  <a:pt x="3751728" y="2620630"/>
                  <a:pt x="3398386" y="2627697"/>
                </a:cubicBezTo>
                <a:cubicBezTo>
                  <a:pt x="3254007" y="2592404"/>
                  <a:pt x="3108328" y="2562060"/>
                  <a:pt x="2965250" y="2521819"/>
                </a:cubicBezTo>
                <a:cubicBezTo>
                  <a:pt x="2870836" y="2495265"/>
                  <a:pt x="2786649" y="2470806"/>
                  <a:pt x="2714993" y="2406316"/>
                </a:cubicBezTo>
                <a:cubicBezTo>
                  <a:pt x="2703069" y="2395584"/>
                  <a:pt x="2695742" y="2380649"/>
                  <a:pt x="2686117" y="2367815"/>
                </a:cubicBezTo>
                <a:cubicBezTo>
                  <a:pt x="2747984" y="2221584"/>
                  <a:pt x="2764028" y="2106671"/>
                  <a:pt x="2888247" y="2011680"/>
                </a:cubicBezTo>
                <a:cubicBezTo>
                  <a:pt x="2906801" y="1997491"/>
                  <a:pt x="2933165" y="1998847"/>
                  <a:pt x="2955624" y="1992430"/>
                </a:cubicBezTo>
                <a:cubicBezTo>
                  <a:pt x="3035835" y="1998847"/>
                  <a:pt x="3116340" y="2002278"/>
                  <a:pt x="3196256" y="2011680"/>
                </a:cubicBezTo>
                <a:cubicBezTo>
                  <a:pt x="3225633" y="2015136"/>
                  <a:pt x="3253514" y="2027407"/>
                  <a:pt x="3282883" y="2030931"/>
                </a:cubicBezTo>
                <a:cubicBezTo>
                  <a:pt x="3333951" y="2037059"/>
                  <a:pt x="3385552" y="2037348"/>
                  <a:pt x="3436887" y="2040556"/>
                </a:cubicBezTo>
                <a:cubicBezTo>
                  <a:pt x="3485013" y="2037348"/>
                  <a:pt x="3533554" y="2037999"/>
                  <a:pt x="3581266" y="2030931"/>
                </a:cubicBezTo>
                <a:cubicBezTo>
                  <a:pt x="3620524" y="2025115"/>
                  <a:pt x="3657345" y="2006604"/>
                  <a:pt x="3696770" y="2002055"/>
                </a:cubicBezTo>
                <a:lnTo>
                  <a:pt x="3947026" y="1973179"/>
                </a:lnTo>
                <a:lnTo>
                  <a:pt x="4024028" y="1963554"/>
                </a:lnTo>
                <a:cubicBezTo>
                  <a:pt x="4040070" y="1950720"/>
                  <a:pt x="4068126" y="1945198"/>
                  <a:pt x="4072155" y="1925053"/>
                </a:cubicBezTo>
                <a:cubicBezTo>
                  <a:pt x="4076376" y="1903948"/>
                  <a:pt x="4059620" y="1881308"/>
                  <a:pt x="4043279" y="1867301"/>
                </a:cubicBezTo>
                <a:cubicBezTo>
                  <a:pt x="4036809" y="1861755"/>
                  <a:pt x="3948203" y="1807861"/>
                  <a:pt x="3908525" y="1799925"/>
                </a:cubicBezTo>
                <a:cubicBezTo>
                  <a:pt x="3886279" y="1795476"/>
                  <a:pt x="3863295" y="1795221"/>
                  <a:pt x="3841148" y="1790299"/>
                </a:cubicBezTo>
                <a:cubicBezTo>
                  <a:pt x="3805438" y="1782363"/>
                  <a:pt x="3771017" y="1769195"/>
                  <a:pt x="3735271" y="1761424"/>
                </a:cubicBezTo>
                <a:cubicBezTo>
                  <a:pt x="3697129" y="1753132"/>
                  <a:pt x="3658378" y="1747893"/>
                  <a:pt x="3619767" y="1742173"/>
                </a:cubicBezTo>
                <a:cubicBezTo>
                  <a:pt x="3571739" y="1735058"/>
                  <a:pt x="3523514" y="1729339"/>
                  <a:pt x="3475388" y="1722922"/>
                </a:cubicBezTo>
                <a:cubicBezTo>
                  <a:pt x="3337663" y="1685361"/>
                  <a:pt x="3238521" y="1683562"/>
                  <a:pt x="3138504" y="1578544"/>
                </a:cubicBezTo>
                <a:cubicBezTo>
                  <a:pt x="3107764" y="1546267"/>
                  <a:pt x="3093586" y="1501541"/>
                  <a:pt x="3071127" y="1463040"/>
                </a:cubicBezTo>
                <a:cubicBezTo>
                  <a:pt x="3039517" y="1257569"/>
                  <a:pt x="3051292" y="1387691"/>
                  <a:pt x="3061502" y="1106906"/>
                </a:cubicBezTo>
                <a:cubicBezTo>
                  <a:pt x="3065118" y="1007459"/>
                  <a:pt x="3057375" y="907080"/>
                  <a:pt x="3071127" y="808522"/>
                </a:cubicBezTo>
                <a:cubicBezTo>
                  <a:pt x="3077883" y="760106"/>
                  <a:pt x="3154060" y="629207"/>
                  <a:pt x="3177005" y="587141"/>
                </a:cubicBezTo>
                <a:cubicBezTo>
                  <a:pt x="3202286" y="359631"/>
                  <a:pt x="3164188" y="667263"/>
                  <a:pt x="3215506" y="385011"/>
                </a:cubicBezTo>
                <a:cubicBezTo>
                  <a:pt x="3221274" y="353287"/>
                  <a:pt x="3221923" y="320842"/>
                  <a:pt x="3225132" y="288758"/>
                </a:cubicBezTo>
                <a:cubicBezTo>
                  <a:pt x="3162691" y="226317"/>
                  <a:pt x="3158686" y="214838"/>
                  <a:pt x="3042252" y="173255"/>
                </a:cubicBezTo>
                <a:cubicBezTo>
                  <a:pt x="2646805" y="32024"/>
                  <a:pt x="2656562" y="58604"/>
                  <a:pt x="2243355" y="19251"/>
                </a:cubicBezTo>
                <a:cubicBezTo>
                  <a:pt x="2039095" y="35377"/>
                  <a:pt x="1845469" y="40081"/>
                  <a:pt x="1646588" y="86628"/>
                </a:cubicBezTo>
                <a:cubicBezTo>
                  <a:pt x="1571482" y="104206"/>
                  <a:pt x="1500845" y="138878"/>
                  <a:pt x="1425207" y="154005"/>
                </a:cubicBezTo>
                <a:lnTo>
                  <a:pt x="1377081" y="163630"/>
                </a:lnTo>
                <a:cubicBezTo>
                  <a:pt x="1295757" y="139233"/>
                  <a:pt x="1285760" y="149312"/>
                  <a:pt x="1232702" y="96253"/>
                </a:cubicBezTo>
                <a:cubicBezTo>
                  <a:pt x="1224522" y="88073"/>
                  <a:pt x="1220980" y="76160"/>
                  <a:pt x="1213452" y="67377"/>
                </a:cubicBezTo>
                <a:cubicBezTo>
                  <a:pt x="1184412" y="33496"/>
                  <a:pt x="1175684" y="25319"/>
                  <a:pt x="1136450" y="9626"/>
                </a:cubicBezTo>
                <a:cubicBezTo>
                  <a:pt x="1133471" y="8434"/>
                  <a:pt x="1128428" y="41710"/>
                  <a:pt x="1126824" y="48127"/>
                </a:cubicBez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84565-6E09-F4DC-37D7-4D87E09B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4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2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DB3C-863D-9ED3-580E-AE0132BD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838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Develop a research question (RQ)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Design/use a paradigm that addresses the RQ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Run the damn </a:t>
            </a:r>
            <a:r>
              <a:rPr lang="en-US" sz="3600" strike="sngStrike" dirty="0">
                <a:solidFill>
                  <a:schemeClr val="bg2">
                    <a:lumMod val="90000"/>
                  </a:schemeClr>
                </a:solidFill>
              </a:rPr>
              <a:t>football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 thing!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Analyze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69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35B1-2746-6CFF-D7A6-A30BF42B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research question (RQ)?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9D65-B9C7-EF8B-E555-E75730F79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sz="3200" dirty="0"/>
              <a:t>RQs should be </a:t>
            </a:r>
            <a:r>
              <a:rPr lang="en-US" sz="3200" u="sng" dirty="0"/>
              <a:t>concise</a:t>
            </a:r>
            <a:r>
              <a:rPr lang="en-US" sz="3200" dirty="0"/>
              <a:t> and </a:t>
            </a:r>
            <a:r>
              <a:rPr lang="en-US" sz="3200" u="sng" dirty="0"/>
              <a:t>informed</a:t>
            </a:r>
            <a:r>
              <a:rPr lang="en-US" sz="3200" dirty="0"/>
              <a:t> </a:t>
            </a:r>
            <a:endParaRPr lang="en-US" sz="3200" u="sng" dirty="0"/>
          </a:p>
          <a:p>
            <a:pPr lvl="1"/>
            <a:r>
              <a:rPr lang="en-US" sz="2800" u="sng" dirty="0"/>
              <a:t>Concise</a:t>
            </a:r>
            <a:r>
              <a:rPr lang="en-US" sz="2800" dirty="0"/>
              <a:t>: the scope of the question should neither be too broad nor too narrow </a:t>
            </a:r>
          </a:p>
          <a:p>
            <a:pPr lvl="2"/>
            <a:r>
              <a:rPr lang="en-US" sz="2400" dirty="0"/>
              <a:t>Bad RQ:    “How can we solve world peace?”</a:t>
            </a:r>
          </a:p>
          <a:p>
            <a:pPr lvl="2"/>
            <a:r>
              <a:rPr lang="en-US" sz="2400" dirty="0"/>
              <a:t>Good RQ: “How does economic status affect perception of personal and </a:t>
            </a:r>
            <a:r>
              <a:rPr lang="en-US" sz="2400" dirty="0">
                <a:solidFill>
                  <a:schemeClr val="bg1"/>
                </a:solidFill>
              </a:rPr>
              <a:t>_________</a:t>
            </a:r>
            <a:r>
              <a:rPr lang="en-US" sz="2400" dirty="0"/>
              <a:t>national safety in Southern Alabama?”</a:t>
            </a:r>
            <a:endParaRPr lang="en-US" sz="2800" dirty="0"/>
          </a:p>
          <a:p>
            <a:pPr lvl="1"/>
            <a:r>
              <a:rPr lang="en-US" sz="2800" u="sng" dirty="0"/>
              <a:t>Informed</a:t>
            </a:r>
            <a:r>
              <a:rPr lang="en-US" sz="2800" dirty="0"/>
              <a:t>: the question should derive (in part) from some prior work, though it does not necessarily need to </a:t>
            </a:r>
            <a:r>
              <a:rPr lang="en-US" sz="2800" i="1" dirty="0"/>
              <a:t>extend</a:t>
            </a:r>
            <a:r>
              <a:rPr lang="en-US" sz="2800" dirty="0"/>
              <a:t> that work</a:t>
            </a:r>
          </a:p>
          <a:p>
            <a:pPr lvl="2"/>
            <a:r>
              <a:rPr lang="en-US" sz="2400" dirty="0"/>
              <a:t>Bad RQ:    “How do unicorns fly?”</a:t>
            </a:r>
          </a:p>
          <a:p>
            <a:pPr lvl="2"/>
            <a:r>
              <a:rPr lang="en-US" sz="2400" dirty="0"/>
              <a:t>Good RQ: “How do authors write about unicorn flight in children’s </a:t>
            </a:r>
            <a:r>
              <a:rPr lang="en-US" sz="2400" dirty="0">
                <a:solidFill>
                  <a:schemeClr val="bg1"/>
                </a:solidFill>
              </a:rPr>
              <a:t>_________</a:t>
            </a:r>
            <a:r>
              <a:rPr lang="en-US" sz="2400" dirty="0"/>
              <a:t>literature?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9F6B2-7DFC-775D-5204-BCCBEB94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A4012-D16F-3F90-E897-DBC4A9F46392}"/>
              </a:ext>
            </a:extLst>
          </p:cNvPr>
          <p:cNvSpPr txBox="1"/>
          <p:nvPr/>
        </p:nvSpPr>
        <p:spPr>
          <a:xfrm rot="20734781">
            <a:off x="8300249" y="1376873"/>
            <a:ext cx="3363899" cy="46166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aford" panose="00000500000000000000" pitchFamily="2" charset="0"/>
              </a:rPr>
              <a:t>Sorry for the ugly slide!</a:t>
            </a:r>
          </a:p>
        </p:txBody>
      </p:sp>
    </p:spTree>
    <p:extLst>
      <p:ext uri="{BB962C8B-B14F-4D97-AF65-F5344CB8AC3E}">
        <p14:creationId xmlns:p14="http://schemas.microsoft.com/office/powerpoint/2010/main" val="8995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35B1-2746-6CFF-D7A6-A30BF42B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RQs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9D65-B9C7-EF8B-E555-E75730F79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sz="3200" dirty="0"/>
              <a:t>RQs should ask how an </a:t>
            </a:r>
            <a:r>
              <a:rPr lang="en-US" sz="3200" u="sng" dirty="0"/>
              <a:t>independent variable</a:t>
            </a:r>
            <a:r>
              <a:rPr lang="en-US" sz="3200" dirty="0"/>
              <a:t>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…affects a </a:t>
            </a:r>
            <a:r>
              <a:rPr lang="en-US" sz="3200" i="1" dirty="0"/>
              <a:t>dependent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9F6B2-7DFC-775D-5204-BCCBEB94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1D43F-C394-0C44-67F2-26E850A9182B}"/>
              </a:ext>
            </a:extLst>
          </p:cNvPr>
          <p:cNvSpPr txBox="1"/>
          <p:nvPr/>
        </p:nvSpPr>
        <p:spPr>
          <a:xfrm>
            <a:off x="2606615" y="2941456"/>
            <a:ext cx="6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Seaford" panose="00000500000000000000" pitchFamily="2" charset="0"/>
              </a:rPr>
              <a:t>How does </a:t>
            </a:r>
            <a:r>
              <a:rPr lang="en-US" sz="3600" u="sng" dirty="0">
                <a:solidFill>
                  <a:srgbClr val="C00000"/>
                </a:solidFill>
                <a:latin typeface="Seaford" panose="00000500000000000000" pitchFamily="2" charset="0"/>
              </a:rPr>
              <a:t>syntactic complexity</a:t>
            </a:r>
            <a:r>
              <a:rPr lang="en-US" sz="3600" dirty="0">
                <a:solidFill>
                  <a:srgbClr val="C00000"/>
                </a:solidFill>
                <a:latin typeface="Seaford" panose="00000500000000000000" pitchFamily="2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30C50-4627-A831-33F9-F9E3A6B7422B}"/>
              </a:ext>
            </a:extLst>
          </p:cNvPr>
          <p:cNvSpPr txBox="1"/>
          <p:nvPr/>
        </p:nvSpPr>
        <p:spPr>
          <a:xfrm>
            <a:off x="2606615" y="5026173"/>
            <a:ext cx="6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Seaford" panose="00000500000000000000" pitchFamily="2" charset="0"/>
              </a:rPr>
              <a:t>… modulate </a:t>
            </a:r>
            <a:r>
              <a:rPr lang="en-US" sz="3600" i="1" dirty="0">
                <a:solidFill>
                  <a:srgbClr val="C00000"/>
                </a:solidFill>
                <a:latin typeface="Seaford" panose="00000500000000000000" pitchFamily="2" charset="0"/>
              </a:rPr>
              <a:t>saccade distance</a:t>
            </a:r>
            <a:r>
              <a:rPr lang="en-US" sz="3600" dirty="0">
                <a:solidFill>
                  <a:srgbClr val="C00000"/>
                </a:solidFill>
                <a:latin typeface="Seaford" panose="000005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533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2E9E-D501-1539-2072-0519DC1F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RQs: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C37C6-0952-12F8-4C6D-69BB4380B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Do we read puns slower than non-puns, as suggested by prior work?</a:t>
            </a:r>
            <a:br>
              <a:rPr lang="en-US" sz="3600" dirty="0"/>
            </a:b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Do we enjoy reading puns over</a:t>
            </a:r>
            <a:br>
              <a:rPr lang="en-US" sz="3600" dirty="0"/>
            </a:br>
            <a:r>
              <a:rPr lang="en-US" sz="3600" dirty="0"/>
              <a:t>non-puns?</a:t>
            </a:r>
            <a:br>
              <a:rPr lang="en-US" sz="3600" dirty="0"/>
            </a:b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Are reading times of puns and </a:t>
            </a:r>
            <a:br>
              <a:rPr lang="en-US" sz="3600" dirty="0"/>
            </a:br>
            <a:r>
              <a:rPr lang="en-US" sz="3600" dirty="0"/>
              <a:t>enjoyment of puns positively </a:t>
            </a:r>
            <a:br>
              <a:rPr lang="en-US" sz="3600" dirty="0"/>
            </a:br>
            <a:r>
              <a:rPr lang="en-US" sz="3600" dirty="0"/>
              <a:t>correlated?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0D5EA-98BF-10DC-3C00-74595F0F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22864-FAFF-A58F-05B1-EF76235138AF}"/>
              </a:ext>
            </a:extLst>
          </p:cNvPr>
          <p:cNvSpPr txBox="1"/>
          <p:nvPr/>
        </p:nvSpPr>
        <p:spPr>
          <a:xfrm rot="20734781">
            <a:off x="7693521" y="515468"/>
            <a:ext cx="3956256" cy="83099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QUANTITATIVE </a:t>
            </a:r>
            <a:r>
              <a:rPr lang="en-US" sz="2400" dirty="0">
                <a:latin typeface="Seaford" panose="00000500000000000000" pitchFamily="2" charset="0"/>
              </a:rPr>
              <a:t>or </a:t>
            </a:r>
            <a:r>
              <a:rPr lang="en-US" sz="2400" b="1" dirty="0">
                <a:latin typeface="Seaford" panose="00000500000000000000" pitchFamily="2" charset="0"/>
              </a:rPr>
              <a:t>QUALITATIVE?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F294D-7571-F028-F5A9-32150B966858}"/>
              </a:ext>
            </a:extLst>
          </p:cNvPr>
          <p:cNvSpPr txBox="1"/>
          <p:nvPr/>
        </p:nvSpPr>
        <p:spPr>
          <a:xfrm rot="20734781">
            <a:off x="7693522" y="2667780"/>
            <a:ext cx="3956256" cy="83099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EXPLORATORY</a:t>
            </a:r>
            <a:r>
              <a:rPr lang="en-US" sz="2400" dirty="0">
                <a:latin typeface="Seaford" panose="00000500000000000000" pitchFamily="2" charset="0"/>
              </a:rPr>
              <a:t> or</a:t>
            </a:r>
            <a:r>
              <a:rPr lang="en-US" sz="2400" b="1" dirty="0">
                <a:latin typeface="Seaford" panose="00000500000000000000" pitchFamily="2" charset="0"/>
              </a:rPr>
              <a:t> CONFIRMATORY?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C67F8-52BF-EE79-9E33-FF0283F8E13A}"/>
              </a:ext>
            </a:extLst>
          </p:cNvPr>
          <p:cNvSpPr txBox="1"/>
          <p:nvPr/>
        </p:nvSpPr>
        <p:spPr>
          <a:xfrm rot="20734781">
            <a:off x="7693522" y="4751830"/>
            <a:ext cx="3956256" cy="83099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NATURALISTIC </a:t>
            </a:r>
            <a:r>
              <a:rPr lang="en-US" sz="2400" dirty="0">
                <a:latin typeface="Seaford" panose="00000500000000000000" pitchFamily="2" charset="0"/>
              </a:rPr>
              <a:t>or</a:t>
            </a:r>
            <a:r>
              <a:rPr lang="en-US" sz="2400" b="1" dirty="0">
                <a:latin typeface="Seaford" panose="00000500000000000000" pitchFamily="2" charset="0"/>
              </a:rPr>
              <a:t> LABORATORY?</a:t>
            </a:r>
          </a:p>
        </p:txBody>
      </p:sp>
    </p:spTree>
    <p:extLst>
      <p:ext uri="{BB962C8B-B14F-4D97-AF65-F5344CB8AC3E}">
        <p14:creationId xmlns:p14="http://schemas.microsoft.com/office/powerpoint/2010/main" val="110508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DB3C-863D-9ED3-580E-AE0132BD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838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a research question (RQ)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Design/use a paradigm that addresses the RQ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Run the damn </a:t>
            </a:r>
            <a:r>
              <a:rPr lang="en-US" sz="3600" strike="sngStrike" dirty="0">
                <a:solidFill>
                  <a:schemeClr val="bg2">
                    <a:lumMod val="90000"/>
                  </a:schemeClr>
                </a:solidFill>
              </a:rPr>
              <a:t>football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 thing!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Analyze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6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DCDD-C4AF-E1E9-F179-DDDB1F81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 experimental paradigms: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ED97-D7B0-B9F8-C225-F4611415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0811" cy="4351338"/>
          </a:xfrm>
        </p:spPr>
        <p:txBody>
          <a:bodyPr/>
          <a:lstStyle/>
          <a:p>
            <a:r>
              <a:rPr lang="en-US" sz="3200" dirty="0"/>
              <a:t>Rating tasks using either Likert scales [(1-5), (1-7)] or a slider: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4DA94-5FCF-1126-3992-948C0C9F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 descr="Snowy Shivering Person Common In Cold Chills | Person cartoon, Cold, Clip  art">
            <a:extLst>
              <a:ext uri="{FF2B5EF4-FFF2-40B4-BE49-F238E27FC236}">
                <a16:creationId xmlns:a16="http://schemas.microsoft.com/office/drawing/2014/main" id="{3248E91D-DC12-CD39-E0ED-B4EC1757B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74" y="2786048"/>
            <a:ext cx="2215799" cy="243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E7E43-AFAF-F0B5-20FB-8A0EB6658F3A}"/>
              </a:ext>
            </a:extLst>
          </p:cNvPr>
          <p:cNvSpPr txBox="1"/>
          <p:nvPr/>
        </p:nvSpPr>
        <p:spPr>
          <a:xfrm>
            <a:off x="6087374" y="2774980"/>
            <a:ext cx="395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How cold is Elara?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CD3FA3-BFFC-AD66-B538-EE40D89E1673}"/>
              </a:ext>
            </a:extLst>
          </p:cNvPr>
          <p:cNvCxnSpPr>
            <a:cxnSpLocks/>
          </p:cNvCxnSpPr>
          <p:nvPr/>
        </p:nvCxnSpPr>
        <p:spPr>
          <a:xfrm>
            <a:off x="6918476" y="5097586"/>
            <a:ext cx="26023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653EFD5-3B1C-5C23-C59E-0CA1EEEB58C0}"/>
              </a:ext>
            </a:extLst>
          </p:cNvPr>
          <p:cNvSpPr/>
          <p:nvPr/>
        </p:nvSpPr>
        <p:spPr>
          <a:xfrm>
            <a:off x="8065502" y="4969268"/>
            <a:ext cx="207214" cy="25663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A20F63-E78C-1928-D943-A97CB54B0E48}"/>
              </a:ext>
            </a:extLst>
          </p:cNvPr>
          <p:cNvSpPr/>
          <p:nvPr/>
        </p:nvSpPr>
        <p:spPr>
          <a:xfrm>
            <a:off x="6607655" y="3646183"/>
            <a:ext cx="207214" cy="25663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3A2931-9ACB-942F-58C9-E7AC07073535}"/>
              </a:ext>
            </a:extLst>
          </p:cNvPr>
          <p:cNvSpPr/>
          <p:nvPr/>
        </p:nvSpPr>
        <p:spPr>
          <a:xfrm>
            <a:off x="7311948" y="3646183"/>
            <a:ext cx="207214" cy="25663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7AA7B1-072F-3794-B40F-D2622F3E2113}"/>
              </a:ext>
            </a:extLst>
          </p:cNvPr>
          <p:cNvSpPr/>
          <p:nvPr/>
        </p:nvSpPr>
        <p:spPr>
          <a:xfrm>
            <a:off x="8012413" y="3651290"/>
            <a:ext cx="207214" cy="25663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1ADACF-3D0A-5D33-F4EA-CCC1124523BE}"/>
              </a:ext>
            </a:extLst>
          </p:cNvPr>
          <p:cNvSpPr/>
          <p:nvPr/>
        </p:nvSpPr>
        <p:spPr>
          <a:xfrm>
            <a:off x="8712878" y="3646183"/>
            <a:ext cx="207214" cy="25663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C28F50-0B19-5150-CFA2-E4C7BAC521C4}"/>
              </a:ext>
            </a:extLst>
          </p:cNvPr>
          <p:cNvSpPr/>
          <p:nvPr/>
        </p:nvSpPr>
        <p:spPr>
          <a:xfrm>
            <a:off x="9413343" y="3646183"/>
            <a:ext cx="207214" cy="25663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DCE3F-F61A-FCDD-8FE0-16A2EFCF4E7B}"/>
              </a:ext>
            </a:extLst>
          </p:cNvPr>
          <p:cNvSpPr txBox="1"/>
          <p:nvPr/>
        </p:nvSpPr>
        <p:spPr>
          <a:xfrm>
            <a:off x="9756475" y="3613588"/>
            <a:ext cx="1077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aford" panose="00000500000000000000" pitchFamily="2" charset="0"/>
              </a:rPr>
              <a:t>Very cold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EE537-D57B-A581-EF4C-50941D653C73}"/>
              </a:ext>
            </a:extLst>
          </p:cNvPr>
          <p:cNvSpPr txBox="1"/>
          <p:nvPr/>
        </p:nvSpPr>
        <p:spPr>
          <a:xfrm>
            <a:off x="9756474" y="4928309"/>
            <a:ext cx="1077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aford" panose="00000500000000000000" pitchFamily="2" charset="0"/>
              </a:rPr>
              <a:t>Very cold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71978-CA9C-BCEB-E47B-C4621DB09FFC}"/>
              </a:ext>
            </a:extLst>
          </p:cNvPr>
          <p:cNvSpPr txBox="1"/>
          <p:nvPr/>
        </p:nvSpPr>
        <p:spPr>
          <a:xfrm>
            <a:off x="5363635" y="3613588"/>
            <a:ext cx="1244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aford" panose="00000500000000000000" pitchFamily="2" charset="0"/>
              </a:rPr>
              <a:t>Very warm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A45061-1732-1B98-B90A-F2071961863C}"/>
              </a:ext>
            </a:extLst>
          </p:cNvPr>
          <p:cNvSpPr txBox="1"/>
          <p:nvPr/>
        </p:nvSpPr>
        <p:spPr>
          <a:xfrm>
            <a:off x="5365560" y="4909782"/>
            <a:ext cx="1244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aford" panose="00000500000000000000" pitchFamily="2" charset="0"/>
              </a:rPr>
              <a:t>Very warm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C04E6-047B-9321-8206-E142EC19EA44}"/>
              </a:ext>
            </a:extLst>
          </p:cNvPr>
          <p:cNvSpPr txBox="1"/>
          <p:nvPr/>
        </p:nvSpPr>
        <p:spPr>
          <a:xfrm>
            <a:off x="6124329" y="4279152"/>
            <a:ext cx="395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Seaford" panose="00000500000000000000" pitchFamily="2" charset="0"/>
              </a:rPr>
              <a:t>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027B0-7475-215F-5F82-01FF8F2340C9}"/>
              </a:ext>
            </a:extLst>
          </p:cNvPr>
          <p:cNvSpPr txBox="1"/>
          <p:nvPr/>
        </p:nvSpPr>
        <p:spPr>
          <a:xfrm>
            <a:off x="1305245" y="5216540"/>
            <a:ext cx="395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Elara</a:t>
            </a:r>
          </a:p>
        </p:txBody>
      </p:sp>
    </p:spTree>
    <p:extLst>
      <p:ext uri="{BB962C8B-B14F-4D97-AF65-F5344CB8AC3E}">
        <p14:creationId xmlns:p14="http://schemas.microsoft.com/office/powerpoint/2010/main" val="71023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DCDD-C4AF-E1E9-F179-DDDB1F81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1800" cy="1325563"/>
          </a:xfrm>
        </p:spPr>
        <p:txBody>
          <a:bodyPr/>
          <a:lstStyle/>
          <a:p>
            <a:r>
              <a:rPr lang="en-US" dirty="0"/>
              <a:t>Some more common experimental paradigms: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ED97-D7B0-B9F8-C225-F46114150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Short answer: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4DA94-5FCF-1126-3992-948C0C9F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Snowy Shivering Person Common In Cold Chills | Person cartoon, Cold, Clip  art">
            <a:extLst>
              <a:ext uri="{FF2B5EF4-FFF2-40B4-BE49-F238E27FC236}">
                <a16:creationId xmlns:a16="http://schemas.microsoft.com/office/drawing/2014/main" id="{CEA3911E-5C00-0759-B275-CB8F8AB4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74" y="2786048"/>
            <a:ext cx="2215799" cy="243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78115-6A9A-2DAC-058C-6BCED295E06C}"/>
              </a:ext>
            </a:extLst>
          </p:cNvPr>
          <p:cNvSpPr txBox="1"/>
          <p:nvPr/>
        </p:nvSpPr>
        <p:spPr>
          <a:xfrm>
            <a:off x="5998737" y="2433988"/>
            <a:ext cx="503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How do you think Elara is feeling?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DC522-4CF4-7B25-3FB1-91107FF45AA1}"/>
              </a:ext>
            </a:extLst>
          </p:cNvPr>
          <p:cNvSpPr/>
          <p:nvPr/>
        </p:nvSpPr>
        <p:spPr>
          <a:xfrm>
            <a:off x="5363258" y="2969054"/>
            <a:ext cx="6314537" cy="264399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8DE27-F268-4E32-FD46-ECC841935181}"/>
              </a:ext>
            </a:extLst>
          </p:cNvPr>
          <p:cNvSpPr txBox="1"/>
          <p:nvPr/>
        </p:nvSpPr>
        <p:spPr>
          <a:xfrm>
            <a:off x="1305245" y="5216540"/>
            <a:ext cx="395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Elara</a:t>
            </a:r>
          </a:p>
        </p:txBody>
      </p:sp>
    </p:spTree>
    <p:extLst>
      <p:ext uri="{BB962C8B-B14F-4D97-AF65-F5344CB8AC3E}">
        <p14:creationId xmlns:p14="http://schemas.microsoft.com/office/powerpoint/2010/main" val="21072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DCDD-C4AF-E1E9-F179-DDDB1F81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1800" cy="1325563"/>
          </a:xfrm>
        </p:spPr>
        <p:txBody>
          <a:bodyPr/>
          <a:lstStyle/>
          <a:p>
            <a:r>
              <a:rPr lang="en-US" dirty="0"/>
              <a:t>Even more common experimental paradigms: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ED97-D7B0-B9F8-C225-F46114150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Fill-in-the-blank: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4DA94-5FCF-1126-3992-948C0C9F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Snowy Shivering Person Common In Cold Chills | Person cartoon, Cold, Clip  art">
            <a:extLst>
              <a:ext uri="{FF2B5EF4-FFF2-40B4-BE49-F238E27FC236}">
                <a16:creationId xmlns:a16="http://schemas.microsoft.com/office/drawing/2014/main" id="{4F4F5CE1-A09B-82C3-AA8E-B4D1B89C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74" y="2786048"/>
            <a:ext cx="2215799" cy="243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51A9C-3477-65D7-AC3E-3FD7A3CD0372}"/>
              </a:ext>
            </a:extLst>
          </p:cNvPr>
          <p:cNvSpPr txBox="1"/>
          <p:nvPr/>
        </p:nvSpPr>
        <p:spPr>
          <a:xfrm>
            <a:off x="5400136" y="3198167"/>
            <a:ext cx="621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Right now, Elara feels very ________.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E9926-1E89-0768-33A2-191F8CFA7BFD}"/>
              </a:ext>
            </a:extLst>
          </p:cNvPr>
          <p:cNvSpPr/>
          <p:nvPr/>
        </p:nvSpPr>
        <p:spPr>
          <a:xfrm>
            <a:off x="7168552" y="3733233"/>
            <a:ext cx="2286000" cy="5349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E87CE-5616-5F5D-56EF-BF40B3579215}"/>
              </a:ext>
            </a:extLst>
          </p:cNvPr>
          <p:cNvSpPr txBox="1"/>
          <p:nvPr/>
        </p:nvSpPr>
        <p:spPr>
          <a:xfrm>
            <a:off x="1305245" y="5216540"/>
            <a:ext cx="395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aford" panose="00000500000000000000" pitchFamily="2" charset="0"/>
              </a:rPr>
              <a:t>Elara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1ECC3-68C1-A599-D7FF-B0410D45944D}"/>
              </a:ext>
            </a:extLst>
          </p:cNvPr>
          <p:cNvSpPr txBox="1"/>
          <p:nvPr/>
        </p:nvSpPr>
        <p:spPr>
          <a:xfrm rot="20734781">
            <a:off x="7294316" y="5050692"/>
            <a:ext cx="3956256" cy="83099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aford" panose="00000500000000000000" pitchFamily="2" charset="0"/>
              </a:rPr>
              <a:t>… but also, you can make your own paradigm!</a:t>
            </a:r>
          </a:p>
        </p:txBody>
      </p:sp>
    </p:spTree>
    <p:extLst>
      <p:ext uri="{BB962C8B-B14F-4D97-AF65-F5344CB8AC3E}">
        <p14:creationId xmlns:p14="http://schemas.microsoft.com/office/powerpoint/2010/main" val="386228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880FC-D44A-295C-3E91-29B79990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some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F1E42-7264-275D-A40A-7C009AF99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6592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How and what your stimuli look like is dependent on the experimental paradigm! Regardless, you’ll need to:</a:t>
            </a:r>
          </a:p>
          <a:p>
            <a:pPr lvl="1"/>
            <a:r>
              <a:rPr lang="en-US" sz="3200" dirty="0"/>
              <a:t>Decide what factors that you’re going to look at</a:t>
            </a:r>
            <a:endParaRPr lang="en-US" sz="3600" dirty="0"/>
          </a:p>
          <a:p>
            <a:pPr lvl="1"/>
            <a:r>
              <a:rPr lang="en-US" sz="3200" dirty="0"/>
              <a:t>Control (where possible) for other factors that could bias your results</a:t>
            </a:r>
          </a:p>
          <a:p>
            <a:endParaRPr lang="en-US" sz="3600" dirty="0"/>
          </a:p>
          <a:p>
            <a:r>
              <a:rPr lang="en-US" sz="3600" dirty="0"/>
              <a:t>This part takes a while… but it’s absolutely crucial!</a:t>
            </a:r>
          </a:p>
          <a:p>
            <a:pPr lvl="1"/>
            <a:r>
              <a:rPr lang="en-US" sz="3200" dirty="0"/>
              <a:t>No stimuli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no experiment!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93F0A-DC8E-2AE1-BBB2-8ED1AD26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2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C3FE-6D9C-34FF-F2C2-C9CD58FC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cannot stress this enough: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60508-25C3-D69C-73DC-1251ABBE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CB6EC-2C43-5E97-2D8F-0B20AA8DC461}"/>
              </a:ext>
            </a:extLst>
          </p:cNvPr>
          <p:cNvSpPr txBox="1"/>
          <p:nvPr/>
        </p:nvSpPr>
        <p:spPr>
          <a:xfrm rot="21224082">
            <a:off x="2850537" y="2252800"/>
            <a:ext cx="6490926" cy="28623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latin typeface="Seaford" panose="00000500000000000000" pitchFamily="2" charset="0"/>
              </a:rPr>
              <a:t>Double-</a:t>
            </a:r>
            <a:r>
              <a:rPr lang="en-US" sz="3600" dirty="0">
                <a:latin typeface="Seaford" panose="00000500000000000000" pitchFamily="2" charset="0"/>
              </a:rPr>
              <a:t> and </a:t>
            </a:r>
            <a:r>
              <a:rPr lang="en-US" sz="3600" u="sng" dirty="0">
                <a:latin typeface="Seaford" panose="00000500000000000000" pitchFamily="2" charset="0"/>
              </a:rPr>
              <a:t>triple-check</a:t>
            </a:r>
            <a:r>
              <a:rPr lang="en-US" sz="3600" dirty="0">
                <a:latin typeface="Seaford" panose="00000500000000000000" pitchFamily="2" charset="0"/>
              </a:rPr>
              <a:t> that your experimental paradigm and stimuli will </a:t>
            </a:r>
            <a:r>
              <a:rPr lang="en-US" sz="3600" i="1" dirty="0">
                <a:latin typeface="Seaford" panose="00000500000000000000" pitchFamily="2" charset="0"/>
              </a:rPr>
              <a:t>directly</a:t>
            </a:r>
            <a:r>
              <a:rPr lang="en-US" sz="3600" dirty="0">
                <a:latin typeface="Seaford" panose="00000500000000000000" pitchFamily="2" charset="0"/>
              </a:rPr>
              <a:t> provide results that address your research question(s)!!!</a:t>
            </a:r>
          </a:p>
        </p:txBody>
      </p:sp>
    </p:spTree>
    <p:extLst>
      <p:ext uri="{BB962C8B-B14F-4D97-AF65-F5344CB8AC3E}">
        <p14:creationId xmlns:p14="http://schemas.microsoft.com/office/powerpoint/2010/main" val="352793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le head side view with brains - Free medical icons">
            <a:extLst>
              <a:ext uri="{FF2B5EF4-FFF2-40B4-BE49-F238E27FC236}">
                <a16:creationId xmlns:a16="http://schemas.microsoft.com/office/drawing/2014/main" id="{B4227F88-696A-FAF5-A5E8-759A4681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33" y="2779214"/>
            <a:ext cx="3307729" cy="33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7E8B6B-B236-1E4B-E721-37BF33ED12BD}"/>
              </a:ext>
            </a:extLst>
          </p:cNvPr>
          <p:cNvCxnSpPr>
            <a:cxnSpLocks/>
          </p:cNvCxnSpPr>
          <p:nvPr/>
        </p:nvCxnSpPr>
        <p:spPr>
          <a:xfrm>
            <a:off x="1453415" y="2233061"/>
            <a:ext cx="2781700" cy="11550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81B030-E8B9-5053-3E45-5BC4E3215FCF}"/>
              </a:ext>
            </a:extLst>
          </p:cNvPr>
          <p:cNvCxnSpPr>
            <a:cxnSpLocks/>
          </p:cNvCxnSpPr>
          <p:nvPr/>
        </p:nvCxnSpPr>
        <p:spPr>
          <a:xfrm flipV="1">
            <a:off x="1365181" y="4764505"/>
            <a:ext cx="2869934" cy="681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256328-98AC-29C1-0C22-734287607D2C}"/>
              </a:ext>
            </a:extLst>
          </p:cNvPr>
          <p:cNvCxnSpPr>
            <a:cxnSpLocks/>
          </p:cNvCxnSpPr>
          <p:nvPr/>
        </p:nvCxnSpPr>
        <p:spPr>
          <a:xfrm flipH="1" flipV="1">
            <a:off x="7760102" y="4326555"/>
            <a:ext cx="2912713" cy="875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8B9F19-BAA1-0CFE-1CFA-C9A89A017EC1}"/>
              </a:ext>
            </a:extLst>
          </p:cNvPr>
          <p:cNvCxnSpPr>
            <a:cxnSpLocks/>
          </p:cNvCxnSpPr>
          <p:nvPr/>
        </p:nvCxnSpPr>
        <p:spPr>
          <a:xfrm flipH="1">
            <a:off x="7562513" y="1859281"/>
            <a:ext cx="2627162" cy="1379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E7DAFF-3C42-91D1-2D73-4CA75ECA278F}"/>
              </a:ext>
            </a:extLst>
          </p:cNvPr>
          <p:cNvSpPr txBox="1"/>
          <p:nvPr/>
        </p:nvSpPr>
        <p:spPr>
          <a:xfrm rot="1404789">
            <a:off x="895458" y="2108745"/>
            <a:ext cx="3956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aford" panose="00000500000000000000" pitchFamily="2" charset="0"/>
              </a:rPr>
              <a:t>Wtf is language???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CD49B2-58A6-A1FD-066C-772D5EEB26B4}"/>
              </a:ext>
            </a:extLst>
          </p:cNvPr>
          <p:cNvSpPr txBox="1"/>
          <p:nvPr/>
        </p:nvSpPr>
        <p:spPr>
          <a:xfrm rot="20844896">
            <a:off x="810907" y="4045419"/>
            <a:ext cx="3685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aford" panose="00000500000000000000" pitchFamily="2" charset="0"/>
              </a:rPr>
              <a:t>How do we process language???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75479-4D9F-C347-041C-5FB96507D1F3}"/>
              </a:ext>
            </a:extLst>
          </p:cNvPr>
          <p:cNvSpPr txBox="1"/>
          <p:nvPr/>
        </p:nvSpPr>
        <p:spPr>
          <a:xfrm rot="981811">
            <a:off x="7223001" y="4191734"/>
            <a:ext cx="4838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aford" panose="00000500000000000000" pitchFamily="2" charset="0"/>
              </a:rPr>
              <a:t>How do we read???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02B40D-82AB-8F8A-D73B-21CE8948527F}"/>
              </a:ext>
            </a:extLst>
          </p:cNvPr>
          <p:cNvSpPr txBox="1"/>
          <p:nvPr/>
        </p:nvSpPr>
        <p:spPr>
          <a:xfrm rot="19876634">
            <a:off x="6295845" y="1513852"/>
            <a:ext cx="4838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aford" panose="00000500000000000000" pitchFamily="2" charset="0"/>
              </a:rPr>
              <a:t>Are our brains like</a:t>
            </a:r>
            <a:br>
              <a:rPr lang="en-US" sz="3200" dirty="0">
                <a:latin typeface="Seaford" panose="00000500000000000000" pitchFamily="2" charset="0"/>
              </a:rPr>
            </a:br>
            <a:r>
              <a:rPr lang="en-US" sz="3200" dirty="0">
                <a:latin typeface="Seaford" panose="00000500000000000000" pitchFamily="2" charset="0"/>
              </a:rPr>
              <a:t>manual cars???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3B0B4-F857-8B43-94DB-45EF0B05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23719-C2F5-D88B-2119-A6EA779F8233}"/>
              </a:ext>
            </a:extLst>
          </p:cNvPr>
          <p:cNvSpPr txBox="1"/>
          <p:nvPr/>
        </p:nvSpPr>
        <p:spPr>
          <a:xfrm>
            <a:off x="1749926" y="329665"/>
            <a:ext cx="8516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Seaford" panose="00000500000000000000" pitchFamily="2" charset="0"/>
              </a:rPr>
              <a:t>What I think about a lot:</a:t>
            </a:r>
          </a:p>
        </p:txBody>
      </p:sp>
    </p:spTree>
    <p:extLst>
      <p:ext uri="{BB962C8B-B14F-4D97-AF65-F5344CB8AC3E}">
        <p14:creationId xmlns:p14="http://schemas.microsoft.com/office/powerpoint/2010/main" val="325647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DCDD-C4AF-E1E9-F179-DDDB1F81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your experiment should have (1):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ED97-D7B0-B9F8-C225-F46114150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Instructions</a:t>
            </a:r>
          </a:p>
          <a:p>
            <a:pPr lvl="1"/>
            <a:r>
              <a:rPr lang="en-US" sz="2800" dirty="0"/>
              <a:t>Clarity on what the task is (</a:t>
            </a:r>
            <a:r>
              <a:rPr lang="en-US" sz="2800" i="1" dirty="0"/>
              <a:t>but don’t give away what you’re looking at</a:t>
            </a:r>
            <a:r>
              <a:rPr lang="en-US" sz="2800" dirty="0"/>
              <a:t>)</a:t>
            </a:r>
          </a:p>
          <a:p>
            <a:pPr lvl="2"/>
            <a:r>
              <a:rPr lang="en-US" sz="2400" dirty="0"/>
              <a:t>You can discuss what the task is for </a:t>
            </a:r>
            <a:r>
              <a:rPr lang="en-US" sz="2400" i="1" dirty="0"/>
              <a:t>after</a:t>
            </a:r>
            <a:r>
              <a:rPr lang="en-US" sz="2400" dirty="0"/>
              <a:t> people have completed the experiment</a:t>
            </a:r>
          </a:p>
          <a:p>
            <a:pPr lvl="1"/>
            <a:r>
              <a:rPr lang="en-US" sz="2800" dirty="0"/>
              <a:t>Payment if possible. </a:t>
            </a:r>
          </a:p>
          <a:p>
            <a:pPr lvl="2"/>
            <a:r>
              <a:rPr lang="en-US" sz="2400" dirty="0"/>
              <a:t>If not possible, I usually mention “Payment will be provided by the love and gratitude of the researcher”</a:t>
            </a:r>
          </a:p>
          <a:p>
            <a:pPr lvl="1"/>
            <a:r>
              <a:rPr lang="en-US" sz="2800" b="1" i="1" u="sng" dirty="0"/>
              <a:t>Consent!!!</a:t>
            </a:r>
          </a:p>
          <a:p>
            <a:pPr lvl="1"/>
            <a:r>
              <a:rPr lang="en-US" sz="2800" dirty="0"/>
              <a:t>Collection of non-identifying demographic information (when necessary)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4DA94-5FCF-1126-3992-948C0C9F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0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7E884-8E3B-AE9E-2B03-D76717FB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0E06D-88DE-191D-291A-9908FB1B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13" y="289854"/>
            <a:ext cx="9611574" cy="627829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FF7DD-70A3-DAD0-15C8-9281252B39FA}"/>
              </a:ext>
            </a:extLst>
          </p:cNvPr>
          <p:cNvSpPr txBox="1"/>
          <p:nvPr/>
        </p:nvSpPr>
        <p:spPr>
          <a:xfrm rot="20734781">
            <a:off x="8891150" y="492617"/>
            <a:ext cx="2964907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aford" panose="00000500000000000000" pitchFamily="2" charset="0"/>
              </a:rPr>
              <a:t>Consent &amp; payment come first!</a:t>
            </a:r>
          </a:p>
        </p:txBody>
      </p:sp>
    </p:spTree>
    <p:extLst>
      <p:ext uri="{BB962C8B-B14F-4D97-AF65-F5344CB8AC3E}">
        <p14:creationId xmlns:p14="http://schemas.microsoft.com/office/powerpoint/2010/main" val="36160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2E83A-2538-EBC4-81E4-0E38EB0C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04008-B250-C66C-008A-5E97F0E01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0" r="16053"/>
          <a:stretch/>
        </p:blipFill>
        <p:spPr>
          <a:xfrm>
            <a:off x="1475739" y="893461"/>
            <a:ext cx="9240521" cy="507107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7F795-7D3E-2725-26BC-3B08A439AAAF}"/>
              </a:ext>
            </a:extLst>
          </p:cNvPr>
          <p:cNvSpPr txBox="1"/>
          <p:nvPr/>
        </p:nvSpPr>
        <p:spPr>
          <a:xfrm rot="20734781">
            <a:off x="441176" y="653969"/>
            <a:ext cx="3292447" cy="1938992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aford" panose="00000500000000000000" pitchFamily="2" charset="0"/>
              </a:rPr>
              <a:t>Instructions should 1) be clear, 2) minimize biases, and 3) inform the overall structure of the study.</a:t>
            </a:r>
          </a:p>
        </p:txBody>
      </p:sp>
    </p:spTree>
    <p:extLst>
      <p:ext uri="{BB962C8B-B14F-4D97-AF65-F5344CB8AC3E}">
        <p14:creationId xmlns:p14="http://schemas.microsoft.com/office/powerpoint/2010/main" val="332035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B17B-7683-F4F0-7AEA-86261131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your experiment should have (2):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97771-6CAE-7E4D-013C-60D3F87ED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few practice trials: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886F5-5700-46CF-3AEA-4AEC035C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4D154-7857-8AC0-7A24-5760E41C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322" y="2721577"/>
            <a:ext cx="6245355" cy="27826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633DB-C5A9-06FE-0CF4-BC6EE9491DC7}"/>
              </a:ext>
            </a:extLst>
          </p:cNvPr>
          <p:cNvSpPr txBox="1"/>
          <p:nvPr/>
        </p:nvSpPr>
        <p:spPr>
          <a:xfrm rot="20734781">
            <a:off x="7860464" y="1936747"/>
            <a:ext cx="2964907" cy="156966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aford" panose="00000500000000000000" pitchFamily="2" charset="0"/>
              </a:rPr>
              <a:t>The participant needs to “warm up” to what you’re asking them to do.</a:t>
            </a:r>
          </a:p>
        </p:txBody>
      </p:sp>
    </p:spTree>
    <p:extLst>
      <p:ext uri="{BB962C8B-B14F-4D97-AF65-F5344CB8AC3E}">
        <p14:creationId xmlns:p14="http://schemas.microsoft.com/office/powerpoint/2010/main" val="18425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B17B-7683-F4F0-7AEA-86261131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your experiment should have (3):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97771-6CAE-7E4D-013C-60D3F87ED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Some gratitude: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886F5-5700-46CF-3AEA-4AEC035C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3D6D-9012-1124-2D6A-0CD8FBA2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37" y="2440429"/>
            <a:ext cx="5051526" cy="312173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21D43-E568-68C4-33C0-1CFD3B1D2CBB}"/>
              </a:ext>
            </a:extLst>
          </p:cNvPr>
          <p:cNvSpPr txBox="1"/>
          <p:nvPr/>
        </p:nvSpPr>
        <p:spPr>
          <a:xfrm rot="20734781">
            <a:off x="1196388" y="5005196"/>
            <a:ext cx="314659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aford" panose="00000500000000000000" pitchFamily="2" charset="0"/>
              </a:rPr>
              <a:t>They just helped you out! Appreciate them!</a:t>
            </a:r>
          </a:p>
        </p:txBody>
      </p:sp>
    </p:spTree>
    <p:extLst>
      <p:ext uri="{BB962C8B-B14F-4D97-AF65-F5344CB8AC3E}">
        <p14:creationId xmlns:p14="http://schemas.microsoft.com/office/powerpoint/2010/main" val="120355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DB3C-863D-9ED3-580E-AE0132BD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838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a research question (RQ)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Design/use a paradigm that addresses the RQ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Run the damn </a:t>
            </a:r>
            <a:r>
              <a:rPr lang="en-US" sz="3600" strike="sngStrike" dirty="0"/>
              <a:t>football</a:t>
            </a:r>
            <a:r>
              <a:rPr lang="en-US" sz="3600" dirty="0"/>
              <a:t> thing!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Analyze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03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170DE-7147-A13A-6E01-D8FD9630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18FD7-B891-DF9B-8E16-C4A07F4C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73" y="1782655"/>
            <a:ext cx="6226873" cy="329269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5DEE2-65DA-4F44-432B-2AA3AE8813D0}"/>
              </a:ext>
            </a:extLst>
          </p:cNvPr>
          <p:cNvSpPr txBox="1"/>
          <p:nvPr/>
        </p:nvSpPr>
        <p:spPr>
          <a:xfrm>
            <a:off x="7562492" y="3075057"/>
            <a:ext cx="4040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eaford" panose="00000500000000000000" pitchFamily="2" charset="0"/>
              </a:rPr>
              <a:t>… remember me?</a:t>
            </a:r>
            <a:endParaRPr lang="en-US" sz="3200" dirty="0">
              <a:latin typeface="Seafor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4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170DE-7147-A13A-6E01-D8FD9630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5DEE2-65DA-4F44-432B-2AA3AE8813D0}"/>
              </a:ext>
            </a:extLst>
          </p:cNvPr>
          <p:cNvSpPr txBox="1"/>
          <p:nvPr/>
        </p:nvSpPr>
        <p:spPr>
          <a:xfrm>
            <a:off x="842514" y="3075057"/>
            <a:ext cx="4040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Seaford" panose="00000500000000000000" pitchFamily="2" charset="0"/>
              </a:rPr>
              <a:t>… and me?</a:t>
            </a:r>
            <a:endParaRPr lang="en-US" sz="3200" dirty="0">
              <a:latin typeface="Seaford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9212C-68AB-AAD8-5084-8196B689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085" y="1751764"/>
            <a:ext cx="6343325" cy="335447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535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DB3C-863D-9ED3-580E-AE0132BD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838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Develop a research question (RQ)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Design/use a paradigm that addresses the RQ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Run the damn </a:t>
            </a:r>
            <a:r>
              <a:rPr lang="en-US" sz="3600" strike="sngStrike" dirty="0">
                <a:solidFill>
                  <a:schemeClr val="bg2">
                    <a:lumMod val="90000"/>
                  </a:schemeClr>
                </a:solidFill>
              </a:rPr>
              <a:t>football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 thing!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Analyze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00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John, check the results!*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BE5447-C0FC-0B3F-BB32-FA6B26EF01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04816-C614-1C71-F044-256CB206F84A}"/>
              </a:ext>
            </a:extLst>
          </p:cNvPr>
          <p:cNvSpPr txBox="1"/>
          <p:nvPr/>
        </p:nvSpPr>
        <p:spPr>
          <a:xfrm>
            <a:off x="177799" y="6404173"/>
            <a:ext cx="9742111" cy="317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aford" panose="00000500000000000000" pitchFamily="2" charset="0"/>
              </a:rPr>
              <a:t>*And embarrass yourself (potentially).</a:t>
            </a:r>
          </a:p>
        </p:txBody>
      </p:sp>
    </p:spTree>
    <p:extLst>
      <p:ext uri="{BB962C8B-B14F-4D97-AF65-F5344CB8AC3E}">
        <p14:creationId xmlns:p14="http://schemas.microsoft.com/office/powerpoint/2010/main" val="331325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18ADED-EF93-936A-FF94-025A766CDA8D}"/>
              </a:ext>
            </a:extLst>
          </p:cNvPr>
          <p:cNvSpPr txBox="1"/>
          <p:nvPr/>
        </p:nvSpPr>
        <p:spPr>
          <a:xfrm>
            <a:off x="6096000" y="2459503"/>
            <a:ext cx="7263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eaford" panose="00000500000000000000" pitchFamily="2" charset="0"/>
              </a:rPr>
              <a:t>… but focusing on</a:t>
            </a:r>
            <a:br>
              <a:rPr lang="en-US" sz="4000" dirty="0">
                <a:latin typeface="Seaford" panose="00000500000000000000" pitchFamily="2" charset="0"/>
              </a:rPr>
            </a:br>
            <a:r>
              <a:rPr lang="en-US" sz="4000" dirty="0">
                <a:latin typeface="Seaford" panose="00000500000000000000" pitchFamily="2" charset="0"/>
              </a:rPr>
              <a:t>representations of sound</a:t>
            </a:r>
            <a:br>
              <a:rPr lang="en-US" sz="4000" dirty="0">
                <a:latin typeface="Seaford" panose="00000500000000000000" pitchFamily="2" charset="0"/>
              </a:rPr>
            </a:br>
            <a:r>
              <a:rPr lang="en-US" sz="4000" dirty="0">
                <a:latin typeface="Seaford" panose="00000500000000000000" pitchFamily="2" charset="0"/>
              </a:rPr>
              <a:t>(broadly defined)!</a:t>
            </a:r>
            <a:endParaRPr lang="en-US" sz="3200" dirty="0">
              <a:latin typeface="Seaford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2DEB6D-F2A9-7616-1D36-6B945FD0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5EEC1E-590D-8816-2EF1-5E212F89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8" y="1933498"/>
            <a:ext cx="5680366" cy="299100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397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CE60-4788-B69A-F71B-121CF1E3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7766" y="1570938"/>
            <a:ext cx="12542807" cy="2387600"/>
          </a:xfrm>
        </p:spPr>
        <p:txBody>
          <a:bodyPr>
            <a:normAutofit/>
          </a:bodyPr>
          <a:lstStyle/>
          <a:p>
            <a:r>
              <a:rPr lang="en-US" sz="5400" dirty="0"/>
              <a:t>4. What’s next?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9C6F-C894-76CB-A5C3-841092A4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04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7DF7-89E4-7F86-015C-BE42297B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your turn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7A14F-AB5D-5286-60BC-DA581FDC3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Proposing a project (or some project ideas) based off of some broad research questions that we will whittle down </a:t>
            </a:r>
            <a:r>
              <a:rPr lang="en-US" sz="3200" b="1" dirty="0"/>
              <a:t>[Tuesday, 10/31]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Developing an outline that considers the information that you’ll need to gather </a:t>
            </a:r>
            <a:r>
              <a:rPr lang="en-US" sz="3200" b="1" dirty="0"/>
              <a:t>[Thursday, 11/02]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Actually researching and designing </a:t>
            </a:r>
            <a:r>
              <a:rPr lang="en-US" sz="3200" b="1" dirty="0"/>
              <a:t>[In-class work]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CA662-8623-B58E-CC2A-70C9F5E3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F0B-1E39-520B-FF96-4D03DB70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3A6B-1632-A30F-4D17-7ABEEDC9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BE5447-C0FC-0B3F-BB32-FA6B26EF01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68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C78E-D772-3F56-A93F-69C6BD25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DA472-6714-61D2-084E-F2979026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2" descr="Image of Helena Aparicio">
            <a:extLst>
              <a:ext uri="{FF2B5EF4-FFF2-40B4-BE49-F238E27FC236}">
                <a16:creationId xmlns:a16="http://schemas.microsoft.com/office/drawing/2014/main" id="{4C2652C5-3509-A411-9159-90F6025A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904" y="2060058"/>
            <a:ext cx="2392325" cy="273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of Marten van Schijndel">
            <a:extLst>
              <a:ext uri="{FF2B5EF4-FFF2-40B4-BE49-F238E27FC236}">
                <a16:creationId xmlns:a16="http://schemas.microsoft.com/office/drawing/2014/main" id="{173CED9F-B15C-8B7D-B7A5-3D280CC81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71" y="2060058"/>
            <a:ext cx="2392325" cy="273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of Draga Zec">
            <a:extLst>
              <a:ext uri="{FF2B5EF4-FFF2-40B4-BE49-F238E27FC236}">
                <a16:creationId xmlns:a16="http://schemas.microsoft.com/office/drawing/2014/main" id="{27CF7BB8-5711-69CA-5857-771C517C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35" y="2060059"/>
            <a:ext cx="2392325" cy="273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DE5678-13F0-C46B-1E5C-42C2038A0470}"/>
              </a:ext>
            </a:extLst>
          </p:cNvPr>
          <p:cNvSpPr txBox="1"/>
          <p:nvPr/>
        </p:nvSpPr>
        <p:spPr>
          <a:xfrm>
            <a:off x="996656" y="4797941"/>
            <a:ext cx="2852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aford" panose="00000500000000000000" pitchFamily="2" charset="0"/>
              </a:rPr>
              <a:t>Marten</a:t>
            </a:r>
            <a:br>
              <a:rPr lang="en-US" sz="3600" dirty="0">
                <a:latin typeface="Seaford" panose="00000500000000000000" pitchFamily="2" charset="0"/>
              </a:rPr>
            </a:br>
            <a:r>
              <a:rPr lang="en-US" sz="3600" dirty="0">
                <a:latin typeface="Seaford" panose="00000500000000000000" pitchFamily="2" charset="0"/>
              </a:rPr>
              <a:t>van Schijndel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B66EF-4547-A98E-CBAC-8D004D360194}"/>
              </a:ext>
            </a:extLst>
          </p:cNvPr>
          <p:cNvSpPr txBox="1"/>
          <p:nvPr/>
        </p:nvSpPr>
        <p:spPr>
          <a:xfrm>
            <a:off x="4736620" y="4784294"/>
            <a:ext cx="2852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aford" panose="00000500000000000000" pitchFamily="2" charset="0"/>
              </a:rPr>
              <a:t>Draga</a:t>
            </a:r>
            <a:br>
              <a:rPr lang="en-US" sz="3600" dirty="0">
                <a:latin typeface="Seaford" panose="00000500000000000000" pitchFamily="2" charset="0"/>
              </a:rPr>
            </a:br>
            <a:r>
              <a:rPr lang="en-US" sz="3600" dirty="0">
                <a:latin typeface="Seaford" panose="00000500000000000000" pitchFamily="2" charset="0"/>
              </a:rPr>
              <a:t>Zec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91085-FCF9-F1B0-DDA0-84FCA0A14BB7}"/>
              </a:ext>
            </a:extLst>
          </p:cNvPr>
          <p:cNvSpPr txBox="1"/>
          <p:nvPr/>
        </p:nvSpPr>
        <p:spPr>
          <a:xfrm>
            <a:off x="8342790" y="4784293"/>
            <a:ext cx="2852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aford" panose="00000500000000000000" pitchFamily="2" charset="0"/>
              </a:rPr>
              <a:t>Helena</a:t>
            </a:r>
            <a:br>
              <a:rPr lang="en-US" sz="3600" dirty="0">
                <a:latin typeface="Seaford" panose="00000500000000000000" pitchFamily="2" charset="0"/>
              </a:rPr>
            </a:br>
            <a:r>
              <a:rPr lang="en-US" sz="3600" dirty="0">
                <a:latin typeface="Seaford" panose="00000500000000000000" pitchFamily="2" charset="0"/>
              </a:rPr>
              <a:t>Aparicio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BCC3B1-7C9D-2BF6-BEF2-6210F903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57" y="3088256"/>
            <a:ext cx="588269" cy="103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0mfmlogo">
            <a:extLst>
              <a:ext uri="{FF2B5EF4-FFF2-40B4-BE49-F238E27FC236}">
                <a16:creationId xmlns:a16="http://schemas.microsoft.com/office/drawing/2014/main" id="{3ABDFF41-BE18-77E6-6B12-388A0409A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210" y="3172903"/>
            <a:ext cx="843724" cy="85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163447-2608-1180-9F1B-026B7008F1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77" t="27547" r="48480" b="19497"/>
          <a:stretch/>
        </p:blipFill>
        <p:spPr>
          <a:xfrm>
            <a:off x="9322199" y="459642"/>
            <a:ext cx="1643030" cy="14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5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le head side view with brains - Free medical icons">
            <a:extLst>
              <a:ext uri="{FF2B5EF4-FFF2-40B4-BE49-F238E27FC236}">
                <a16:creationId xmlns:a16="http://schemas.microsoft.com/office/drawing/2014/main" id="{B4227F88-696A-FAF5-A5E8-759A4681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084" y="2334157"/>
            <a:ext cx="3307729" cy="33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3B0B4-F857-8B43-94DB-45EF0B05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23719-C2F5-D88B-2119-A6EA779F8233}"/>
              </a:ext>
            </a:extLst>
          </p:cNvPr>
          <p:cNvSpPr txBox="1"/>
          <p:nvPr/>
        </p:nvSpPr>
        <p:spPr>
          <a:xfrm>
            <a:off x="1749926" y="329665"/>
            <a:ext cx="8516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Seaford" panose="00000500000000000000" pitchFamily="2" charset="0"/>
              </a:rPr>
              <a:t>I spend a lot of time developing experiments for: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E2EC3-9F94-4EB3-6DCA-87981413D6D4}"/>
              </a:ext>
            </a:extLst>
          </p:cNvPr>
          <p:cNvSpPr txBox="1"/>
          <p:nvPr/>
        </p:nvSpPr>
        <p:spPr>
          <a:xfrm>
            <a:off x="1154250" y="5641886"/>
            <a:ext cx="3956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aford" panose="00000500000000000000" pitchFamily="2" charset="0"/>
              </a:rPr>
              <a:t>Humans</a:t>
            </a:r>
          </a:p>
        </p:txBody>
      </p:sp>
      <p:pic>
        <p:nvPicPr>
          <p:cNvPr id="1026" name="Picture 2" descr="Computer Head - Teal | Roblox Item - Rolimon's">
            <a:extLst>
              <a:ext uri="{FF2B5EF4-FFF2-40B4-BE49-F238E27FC236}">
                <a16:creationId xmlns:a16="http://schemas.microsoft.com/office/drawing/2014/main" id="{8DF2ED31-6629-2A59-1F22-2895B10E5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1496" y="2140204"/>
            <a:ext cx="3333362" cy="350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CEF3B-28AC-9968-AC19-513E913608A2}"/>
              </a:ext>
            </a:extLst>
          </p:cNvPr>
          <p:cNvSpPr txBox="1"/>
          <p:nvPr/>
        </p:nvSpPr>
        <p:spPr>
          <a:xfrm>
            <a:off x="6395643" y="5642097"/>
            <a:ext cx="4705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aford" panose="00000500000000000000" pitchFamily="2" charset="0"/>
              </a:rPr>
              <a:t>Language models (LMs)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03CB54C7-69C5-D348-BDA7-9F6EEF8E5FA5}"/>
              </a:ext>
            </a:extLst>
          </p:cNvPr>
          <p:cNvSpPr/>
          <p:nvPr/>
        </p:nvSpPr>
        <p:spPr>
          <a:xfrm>
            <a:off x="5037826" y="3890513"/>
            <a:ext cx="1889185" cy="207034"/>
          </a:xfrm>
          <a:prstGeom prst="left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B6D13-8BCA-EDB4-F0B8-3E11179ABAA4}"/>
              </a:ext>
            </a:extLst>
          </p:cNvPr>
          <p:cNvSpPr txBox="1"/>
          <p:nvPr/>
        </p:nvSpPr>
        <p:spPr>
          <a:xfrm>
            <a:off x="4253267" y="3244076"/>
            <a:ext cx="368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aford" panose="00000500000000000000" pitchFamily="2" charset="0"/>
              </a:rPr>
              <a:t>… and how they </a:t>
            </a:r>
            <a:br>
              <a:rPr lang="en-US" dirty="0">
                <a:latin typeface="Seaford" panose="00000500000000000000" pitchFamily="2" charset="0"/>
              </a:rPr>
            </a:br>
            <a:r>
              <a:rPr lang="en-US" dirty="0">
                <a:latin typeface="Seaford" panose="00000500000000000000" pitchFamily="2" charset="0"/>
              </a:rPr>
              <a:t>inform each other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F5A35-609E-3D66-3A9C-B8D5CA052E7F}"/>
              </a:ext>
            </a:extLst>
          </p:cNvPr>
          <p:cNvSpPr txBox="1"/>
          <p:nvPr/>
        </p:nvSpPr>
        <p:spPr>
          <a:xfrm rot="21121022">
            <a:off x="8659005" y="1482206"/>
            <a:ext cx="3162357" cy="707886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aford" panose="00000500000000000000" pitchFamily="2" charset="0"/>
              </a:rPr>
              <a:t>Ask me questions anytime!</a:t>
            </a:r>
          </a:p>
        </p:txBody>
      </p:sp>
    </p:spTree>
    <p:extLst>
      <p:ext uri="{BB962C8B-B14F-4D97-AF65-F5344CB8AC3E}">
        <p14:creationId xmlns:p14="http://schemas.microsoft.com/office/powerpoint/2010/main" val="1007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CE60-4788-B69A-F71B-121CF1E3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884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Your First (?) 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D0C94-14C6-78F7-67E5-9BEF11B6420F}"/>
              </a:ext>
            </a:extLst>
          </p:cNvPr>
          <p:cNvSpPr txBox="1"/>
          <p:nvPr/>
        </p:nvSpPr>
        <p:spPr>
          <a:xfrm>
            <a:off x="4253268" y="3849901"/>
            <a:ext cx="3685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aford" panose="00000500000000000000" pitchFamily="2" charset="0"/>
              </a:rPr>
              <a:t>John R. Starr</a:t>
            </a:r>
          </a:p>
          <a:p>
            <a:pPr algn="ctr"/>
            <a:r>
              <a:rPr lang="en-US" sz="2400" dirty="0">
                <a:latin typeface="Seaford" panose="00000500000000000000" pitchFamily="2" charset="0"/>
              </a:rPr>
              <a:t>LING 1100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77A15-5B00-6420-3F8E-8586AA2A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5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E987-49BF-0CDE-C67F-833347F2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focus on the </a:t>
            </a:r>
            <a:r>
              <a:rPr lang="en-US" u="sng" dirty="0"/>
              <a:t>what</a:t>
            </a:r>
            <a:r>
              <a:rPr lang="en-US" dirty="0"/>
              <a:t>’s: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01B85-85CC-F831-CF1F-E9B7DC36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u="sng" dirty="0"/>
              <a:t>What</a:t>
            </a:r>
            <a:r>
              <a:rPr lang="en-US" sz="4000" dirty="0"/>
              <a:t> is the purpose of experimenting?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sz="4000" u="sng" dirty="0"/>
              <a:t>What</a:t>
            </a:r>
            <a:r>
              <a:rPr lang="en-US" sz="4000" dirty="0"/>
              <a:t> kinds of experiments are there?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sz="4000" u="sng" dirty="0"/>
              <a:t>What</a:t>
            </a:r>
            <a:r>
              <a:rPr lang="en-US" sz="4000" dirty="0"/>
              <a:t> are the steps of an experiment?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sz="4000" u="sng" dirty="0"/>
              <a:t>What</a:t>
            </a:r>
            <a:r>
              <a:rPr lang="en-US" sz="4000" dirty="0"/>
              <a:t>’s next?</a:t>
            </a:r>
            <a:endParaRPr lang="en-US" sz="4000" u="sng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36384-6EF4-23DB-E66E-C4323CD1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CE60-4788-B69A-F71B-121CF1E3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7766" y="1570938"/>
            <a:ext cx="12542807" cy="2387600"/>
          </a:xfrm>
        </p:spPr>
        <p:txBody>
          <a:bodyPr>
            <a:normAutofit/>
          </a:bodyPr>
          <a:lstStyle/>
          <a:p>
            <a:r>
              <a:rPr lang="en-US" sz="5400" dirty="0"/>
              <a:t>1. What is the purpose of experimenting?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9C6F-C894-76CB-A5C3-841092A4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6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E59B6E-2C03-FD6B-4E5A-79664822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1653-B10C-43A4-835D-7EC1EF465F78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6" descr="What Does LGBTQIA+ Stand For? — Shrimp Teeth">
            <a:extLst>
              <a:ext uri="{FF2B5EF4-FFF2-40B4-BE49-F238E27FC236}">
                <a16:creationId xmlns:a16="http://schemas.microsoft.com/office/drawing/2014/main" id="{A8E751E3-53F4-9046-FEE2-B3E39AD5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11" y="1750484"/>
            <a:ext cx="4570802" cy="31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le head side view with brains - Free medical icons">
            <a:extLst>
              <a:ext uri="{FF2B5EF4-FFF2-40B4-BE49-F238E27FC236}">
                <a16:creationId xmlns:a16="http://schemas.microsoft.com/office/drawing/2014/main" id="{6E84E810-4F22-7F2C-C14B-06E0D68B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0" y="1939037"/>
            <a:ext cx="3307729" cy="33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lobe - Free education icons">
            <a:extLst>
              <a:ext uri="{FF2B5EF4-FFF2-40B4-BE49-F238E27FC236}">
                <a16:creationId xmlns:a16="http://schemas.microsoft.com/office/drawing/2014/main" id="{E5E69874-7D09-A119-587C-A389C6E0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99" y="1143599"/>
            <a:ext cx="4570802" cy="45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oogly Eyes Icon - Free PNG &amp; SVG 4215546 - Noun Project">
            <a:extLst>
              <a:ext uri="{FF2B5EF4-FFF2-40B4-BE49-F238E27FC236}">
                <a16:creationId xmlns:a16="http://schemas.microsoft.com/office/drawing/2014/main" id="{DB953161-0E77-34FF-80C6-BB1DF954B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72" y="2427474"/>
            <a:ext cx="1770367" cy="177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72791-51C5-00D4-3ADD-3694AEB04B70}"/>
              </a:ext>
            </a:extLst>
          </p:cNvPr>
          <p:cNvSpPr txBox="1"/>
          <p:nvPr/>
        </p:nvSpPr>
        <p:spPr>
          <a:xfrm rot="21121022">
            <a:off x="4514822" y="808861"/>
            <a:ext cx="3162357" cy="707886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aford" panose="00000500000000000000" pitchFamily="2" charset="0"/>
              </a:rPr>
              <a:t>But how do we bridge </a:t>
            </a:r>
            <a:br>
              <a:rPr lang="en-US" sz="2000" dirty="0">
                <a:latin typeface="Seaford" panose="00000500000000000000" pitchFamily="2" charset="0"/>
              </a:rPr>
            </a:br>
            <a:r>
              <a:rPr lang="en-US" sz="2000" dirty="0">
                <a:latin typeface="Seaford" panose="00000500000000000000" pitchFamily="2" charset="0"/>
              </a:rPr>
              <a:t>this gap of understanding?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6AAD63-49DA-5B90-AC81-E5684D083D9F}"/>
              </a:ext>
            </a:extLst>
          </p:cNvPr>
          <p:cNvCxnSpPr>
            <a:cxnSpLocks/>
          </p:cNvCxnSpPr>
          <p:nvPr/>
        </p:nvCxnSpPr>
        <p:spPr>
          <a:xfrm flipV="1">
            <a:off x="5453751" y="3146140"/>
            <a:ext cx="1662110" cy="282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B3F156-47C4-5723-633D-149C27645C1F}"/>
              </a:ext>
            </a:extLst>
          </p:cNvPr>
          <p:cNvSpPr txBox="1"/>
          <p:nvPr/>
        </p:nvSpPr>
        <p:spPr>
          <a:xfrm rot="20995208">
            <a:off x="4515067" y="3335480"/>
            <a:ext cx="3685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aford" panose="00000500000000000000" pitchFamily="2" charset="0"/>
              </a:rPr>
              <a:t>Understanding</a:t>
            </a:r>
            <a:br>
              <a:rPr lang="en-US" dirty="0">
                <a:latin typeface="Seaford" panose="00000500000000000000" pitchFamily="2" charset="0"/>
              </a:rPr>
            </a:br>
            <a:r>
              <a:rPr lang="en-US" dirty="0">
                <a:latin typeface="Seaford" panose="00000500000000000000" pitchFamily="2" charset="0"/>
              </a:rPr>
              <a:t>the world </a:t>
            </a:r>
            <a:br>
              <a:rPr lang="en-US" dirty="0">
                <a:latin typeface="Seaford" panose="00000500000000000000" pitchFamily="2" charset="0"/>
              </a:rPr>
            </a:br>
            <a:r>
              <a:rPr lang="en-US" dirty="0">
                <a:latin typeface="Seaford" panose="00000500000000000000" pitchFamily="2" charset="0"/>
              </a:rPr>
              <a:t>(and all that </a:t>
            </a:r>
            <a:br>
              <a:rPr lang="en-US" dirty="0">
                <a:latin typeface="Seaford" panose="00000500000000000000" pitchFamily="2" charset="0"/>
              </a:rPr>
            </a:br>
            <a:r>
              <a:rPr lang="en-US" dirty="0">
                <a:latin typeface="Seaford" panose="00000500000000000000" pitchFamily="2" charset="0"/>
              </a:rPr>
              <a:t>within its domain)</a:t>
            </a:r>
          </a:p>
        </p:txBody>
      </p:sp>
    </p:spTree>
    <p:extLst>
      <p:ext uri="{BB962C8B-B14F-4D97-AF65-F5344CB8AC3E}">
        <p14:creationId xmlns:p14="http://schemas.microsoft.com/office/powerpoint/2010/main" val="244697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1230</Words>
  <Application>Microsoft Office PowerPoint</Application>
  <PresentationFormat>Widescreen</PresentationFormat>
  <Paragraphs>241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Seaford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First (?) Experiment</vt:lpstr>
      <vt:lpstr>We’ll focus on the what’s:</vt:lpstr>
      <vt:lpstr>1. What is the purpose of experimenting?</vt:lpstr>
      <vt:lpstr>PowerPoint Presentation</vt:lpstr>
      <vt:lpstr>PowerPoint Presentation</vt:lpstr>
      <vt:lpstr>2. What kinds of experiments are there?</vt:lpstr>
      <vt:lpstr>Axes* of experimentation</vt:lpstr>
      <vt:lpstr>1. Quantitative or qualitative?</vt:lpstr>
      <vt:lpstr>2. Exploratory or confirmatory?</vt:lpstr>
      <vt:lpstr>3. Naturalistic or laboratory?</vt:lpstr>
      <vt:lpstr>Your experiment is always multi-dimensional…</vt:lpstr>
      <vt:lpstr>3. What are the steps of an experiment? </vt:lpstr>
      <vt:lpstr>https://farm.pcibex.net/p/dPxkVB/</vt:lpstr>
      <vt:lpstr>Basic steps</vt:lpstr>
      <vt:lpstr>Basic steps</vt:lpstr>
      <vt:lpstr>What is a research question (RQ)?</vt:lpstr>
      <vt:lpstr>What do RQs do?</vt:lpstr>
      <vt:lpstr>Sample RQs:</vt:lpstr>
      <vt:lpstr>Basic steps</vt:lpstr>
      <vt:lpstr>Some common experimental paradigms:</vt:lpstr>
      <vt:lpstr>Some more common experimental paradigms:</vt:lpstr>
      <vt:lpstr>Even more common experimental paradigms:</vt:lpstr>
      <vt:lpstr>Make some stimuli</vt:lpstr>
      <vt:lpstr>I cannot stress this enough:</vt:lpstr>
      <vt:lpstr>Things your experiment should have (1):</vt:lpstr>
      <vt:lpstr>PowerPoint Presentation</vt:lpstr>
      <vt:lpstr>PowerPoint Presentation</vt:lpstr>
      <vt:lpstr>Things your experiment should have (2):</vt:lpstr>
      <vt:lpstr>Things your experiment should have (3):</vt:lpstr>
      <vt:lpstr>Basic steps</vt:lpstr>
      <vt:lpstr>PowerPoint Presentation</vt:lpstr>
      <vt:lpstr>PowerPoint Presentation</vt:lpstr>
      <vt:lpstr>Basic steps</vt:lpstr>
      <vt:lpstr>John, check the results!*</vt:lpstr>
      <vt:lpstr>4. What’s next?</vt:lpstr>
      <vt:lpstr>It’s your turn now!</vt:lpstr>
      <vt:lpstr>Thank you!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Starr</dc:creator>
  <cp:lastModifiedBy>John Starr</cp:lastModifiedBy>
  <cp:revision>48</cp:revision>
  <dcterms:created xsi:type="dcterms:W3CDTF">2023-03-24T03:38:38Z</dcterms:created>
  <dcterms:modified xsi:type="dcterms:W3CDTF">2023-10-26T14:24:20Z</dcterms:modified>
</cp:coreProperties>
</file>